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1" r:id="rId2"/>
  </p:sldMasterIdLst>
  <p:notesMasterIdLst>
    <p:notesMasterId r:id="rId18"/>
  </p:notesMasterIdLst>
  <p:sldIdLst>
    <p:sldId id="256" r:id="rId3"/>
    <p:sldId id="257" r:id="rId4"/>
    <p:sldId id="258" r:id="rId5"/>
    <p:sldId id="262" r:id="rId6"/>
    <p:sldId id="259" r:id="rId7"/>
    <p:sldId id="273" r:id="rId8"/>
    <p:sldId id="260" r:id="rId9"/>
    <p:sldId id="263" r:id="rId10"/>
    <p:sldId id="277" r:id="rId11"/>
    <p:sldId id="274" r:id="rId12"/>
    <p:sldId id="275" r:id="rId13"/>
    <p:sldId id="276" r:id="rId14"/>
    <p:sldId id="266" r:id="rId15"/>
    <p:sldId id="278" r:id="rId16"/>
    <p:sldId id="279" r:id="rId17"/>
  </p:sldIdLst>
  <p:sldSz cx="9906000" cy="6858000" type="A4"/>
  <p:notesSz cx="6669088" cy="9926638"/>
  <p:embeddedFontLst>
    <p:embeddedFont>
      <p:font typeface="Bebas Neue Bold" panose="020B0606020202050201" charset="-52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Roboto Black" panose="02000000000000000000" pitchFamily="2" charset="0"/>
      <p:bold r:id="rId24"/>
      <p:boldItalic r:id="rId25"/>
    </p:embeddedFont>
    <p:embeddedFont>
      <p:font typeface="Roboto Medium" panose="02000000000000000000" pitchFamily="2" charset="0"/>
      <p:regular r:id="rId26"/>
      <p:italic r:id="rId2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037F03F-4CB6-EF1C-5DBE-AE7099ACC54B}" name="Екименков Александр" initials="ЕА" userId="9960c52d248a45a1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ksandr" initials="A" lastIdx="1" clrIdx="0">
    <p:extLst>
      <p:ext uri="{19B8F6BF-5375-455C-9EA6-DF929625EA0E}">
        <p15:presenceInfo xmlns:p15="http://schemas.microsoft.com/office/powerpoint/2012/main" userId="9960c52d248a45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5852F0-0E96-48F0-8F6A-2A3B3EC002E8}" v="45" dt="2024-01-18T14:47:36.4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22" autoAdjust="0"/>
    <p:restoredTop sz="90295" autoAdjust="0"/>
  </p:normalViewPr>
  <p:slideViewPr>
    <p:cSldViewPr snapToGrid="0">
      <p:cViewPr varScale="1">
        <p:scale>
          <a:sx n="75" d="100"/>
          <a:sy n="75" d="100"/>
        </p:scale>
        <p:origin x="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35" Type="http://schemas.microsoft.com/office/2018/10/relationships/authors" Target="author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Екименков Александр" userId="9960c52d248a45a1" providerId="Windows Live" clId="Web-{7B5852F0-0E96-48F0-8F6A-2A3B3EC002E8}"/>
    <pc:docChg chg="modSld sldOrd">
      <pc:chgData name="Екименков Александр" userId="9960c52d248a45a1" providerId="Windows Live" clId="Web-{7B5852F0-0E96-48F0-8F6A-2A3B3EC002E8}" dt="2024-01-18T14:47:36.474" v="36"/>
      <pc:docMkLst>
        <pc:docMk/>
      </pc:docMkLst>
      <pc:sldChg chg="ord">
        <pc:chgData name="Екименков Александр" userId="9960c52d248a45a1" providerId="Windows Live" clId="Web-{7B5852F0-0E96-48F0-8F6A-2A3B3EC002E8}" dt="2024-01-18T14:46:13.643" v="26"/>
        <pc:sldMkLst>
          <pc:docMk/>
          <pc:sldMk cId="0" sldId="259"/>
        </pc:sldMkLst>
      </pc:sldChg>
      <pc:sldChg chg="modSp">
        <pc:chgData name="Екименков Александр" userId="9960c52d248a45a1" providerId="Windows Live" clId="Web-{7B5852F0-0E96-48F0-8F6A-2A3B3EC002E8}" dt="2024-01-18T14:46:25.143" v="33"/>
        <pc:sldMkLst>
          <pc:docMk/>
          <pc:sldMk cId="3219004776" sldId="266"/>
        </pc:sldMkLst>
        <pc:graphicFrameChg chg="mod modGraphic">
          <ac:chgData name="Екименков Александр" userId="9960c52d248a45a1" providerId="Windows Live" clId="Web-{7B5852F0-0E96-48F0-8F6A-2A3B3EC002E8}" dt="2024-01-18T14:46:25.143" v="33"/>
          <ac:graphicFrameMkLst>
            <pc:docMk/>
            <pc:sldMk cId="3219004776" sldId="266"/>
            <ac:graphicFrameMk id="3" creationId="{BE949678-0BEF-4C7B-75C4-32F154B7F9DA}"/>
          </ac:graphicFrameMkLst>
        </pc:graphicFrameChg>
      </pc:sldChg>
      <pc:sldChg chg="delSp modSp">
        <pc:chgData name="Екименков Александр" userId="9960c52d248a45a1" providerId="Windows Live" clId="Web-{7B5852F0-0E96-48F0-8F6A-2A3B3EC002E8}" dt="2024-01-18T14:47:36.474" v="36"/>
        <pc:sldMkLst>
          <pc:docMk/>
          <pc:sldMk cId="3946353004" sldId="272"/>
        </pc:sldMkLst>
        <pc:spChg chg="mod">
          <ac:chgData name="Екименков Александр" userId="9960c52d248a45a1" providerId="Windows Live" clId="Web-{7B5852F0-0E96-48F0-8F6A-2A3B3EC002E8}" dt="2024-01-18T14:47:15.848" v="34" actId="14100"/>
          <ac:spMkLst>
            <pc:docMk/>
            <pc:sldMk cId="3946353004" sldId="272"/>
            <ac:spMk id="21" creationId="{00000000-0000-0000-0000-000000000000}"/>
          </ac:spMkLst>
        </pc:spChg>
        <pc:spChg chg="del mod">
          <ac:chgData name="Екименков Александр" userId="9960c52d248a45a1" providerId="Windows Live" clId="Web-{7B5852F0-0E96-48F0-8F6A-2A3B3EC002E8}" dt="2024-01-18T14:47:36.474" v="36"/>
          <ac:spMkLst>
            <pc:docMk/>
            <pc:sldMk cId="3946353004" sldId="272"/>
            <ac:spMk id="35" creationId="{00000000-0000-0000-0000-000000000000}"/>
          </ac:spMkLst>
        </pc:spChg>
      </pc:sldChg>
      <pc:sldChg chg="modSp">
        <pc:chgData name="Екименков Александр" userId="9960c52d248a45a1" providerId="Windows Live" clId="Web-{7B5852F0-0E96-48F0-8F6A-2A3B3EC002E8}" dt="2024-01-18T14:44:39.781" v="25" actId="1076"/>
        <pc:sldMkLst>
          <pc:docMk/>
          <pc:sldMk cId="4152111260" sldId="273"/>
        </pc:sldMkLst>
        <pc:spChg chg="mod">
          <ac:chgData name="Екименков Александр" userId="9960c52d248a45a1" providerId="Windows Live" clId="Web-{7B5852F0-0E96-48F0-8F6A-2A3B3EC002E8}" dt="2024-01-18T14:44:39.781" v="25" actId="1076"/>
          <ac:spMkLst>
            <pc:docMk/>
            <pc:sldMk cId="4152111260" sldId="273"/>
            <ac:spMk id="118" creationId="{00000000-0000-0000-0000-000000000000}"/>
          </ac:spMkLst>
        </pc:spChg>
      </pc:sldChg>
      <pc:sldChg chg="modSp">
        <pc:chgData name="Екименков Александр" userId="9960c52d248a45a1" providerId="Windows Live" clId="Web-{7B5852F0-0E96-48F0-8F6A-2A3B3EC002E8}" dt="2024-01-18T14:44:12.296" v="14"/>
        <pc:sldMkLst>
          <pc:docMk/>
          <pc:sldMk cId="2348750926" sldId="274"/>
        </pc:sldMkLst>
        <pc:spChg chg="mod">
          <ac:chgData name="Екименков Александр" userId="9960c52d248a45a1" providerId="Windows Live" clId="Web-{7B5852F0-0E96-48F0-8F6A-2A3B3EC002E8}" dt="2024-01-18T14:44:03.796" v="13" actId="1076"/>
          <ac:spMkLst>
            <pc:docMk/>
            <pc:sldMk cId="2348750926" sldId="274"/>
            <ac:spMk id="6" creationId="{BDC9D72E-3D87-73DE-8277-013F0D69ED12}"/>
          </ac:spMkLst>
        </pc:spChg>
        <pc:graphicFrameChg chg="modGraphic">
          <ac:chgData name="Екименков Александр" userId="9960c52d248a45a1" providerId="Windows Live" clId="Web-{7B5852F0-0E96-48F0-8F6A-2A3B3EC002E8}" dt="2024-01-18T14:44:12.296" v="14"/>
          <ac:graphicFrameMkLst>
            <pc:docMk/>
            <pc:sldMk cId="2348750926" sldId="274"/>
            <ac:graphicFrameMk id="3" creationId="{35A1B23F-AFB3-23D1-60D0-8CD063DA457B}"/>
          </ac:graphicFrameMkLst>
        </pc:graphicFrameChg>
      </pc:sldChg>
      <pc:sldChg chg="modSp ord">
        <pc:chgData name="Екименков Александр" userId="9960c52d248a45a1" providerId="Windows Live" clId="Web-{7B5852F0-0E96-48F0-8F6A-2A3B3EC002E8}" dt="2024-01-18T14:44:22.796" v="24"/>
        <pc:sldMkLst>
          <pc:docMk/>
          <pc:sldMk cId="3462233499" sldId="276"/>
        </pc:sldMkLst>
        <pc:graphicFrameChg chg="mod modGraphic">
          <ac:chgData name="Екименков Александр" userId="9960c52d248a45a1" providerId="Windows Live" clId="Web-{7B5852F0-0E96-48F0-8F6A-2A3B3EC002E8}" dt="2024-01-18T14:44:22.796" v="24"/>
          <ac:graphicFrameMkLst>
            <pc:docMk/>
            <pc:sldMk cId="3462233499" sldId="276"/>
            <ac:graphicFrameMk id="4" creationId="{09410DAF-BA6B-1912-DBB9-AB61705BDF46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solidFill>
                  <a:srgbClr val="000000"/>
                </a:solidFill>
                <a:latin typeface="Arial"/>
              </a:rPr>
              <a:t>Для перемещения страницы щёлкните мышью</a:t>
            </a: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Для правки формата примечаний щёлкните мышью</a:t>
            </a:r>
          </a:p>
        </p:txBody>
      </p:sp>
      <p:sp>
        <p:nvSpPr>
          <p:cNvPr id="8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&lt;верхний колонтитул&gt;</a:t>
            </a:r>
          </a:p>
        </p:txBody>
      </p:sp>
      <p:sp>
        <p:nvSpPr>
          <p:cNvPr id="87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&lt;дата/время&gt;</a:t>
            </a:r>
          </a:p>
        </p:txBody>
      </p:sp>
      <p:sp>
        <p:nvSpPr>
          <p:cNvPr id="88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</a:p>
        </p:txBody>
      </p:sp>
      <p:sp>
        <p:nvSpPr>
          <p:cNvPr id="89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B4C823A2-2E08-42FA-88BF-B4339E65AD14}" type="slidenum"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  <a:prstGeom prst="rect">
            <a:avLst/>
          </a:prstGeom>
          <a:ln w="0">
            <a:noFill/>
          </a:ln>
        </p:spPr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66720" y="4714920"/>
            <a:ext cx="5334840" cy="4466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ldNum" idx="10"/>
          </p:nvPr>
        </p:nvSpPr>
        <p:spPr>
          <a:xfrm>
            <a:off x="3778200" y="9428040"/>
            <a:ext cx="2888640" cy="49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C73C8A21-048C-4E47-9E15-CD9A82824569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Calibri"/>
                <a:ea typeface="Calibri"/>
                <a:cs typeface="Calibri"/>
              </a:rPr>
              <a:t>Минтруд</a:t>
            </a:r>
            <a:r>
              <a:rPr lang="en-US" dirty="0">
                <a:latin typeface="Calibri"/>
                <a:ea typeface="Calibri"/>
                <a:cs typeface="Calibri"/>
              </a:rPr>
              <a:t> РФ: </a:t>
            </a:r>
            <a:r>
              <a:rPr lang="en-US" dirty="0">
                <a:cs typeface="Arial"/>
              </a:rPr>
              <a:t>в 2023 </a:t>
            </a:r>
            <a:r>
              <a:rPr lang="en-US" dirty="0" err="1">
                <a:cs typeface="Arial"/>
              </a:rPr>
              <a:t>количество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погибших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составило</a:t>
            </a:r>
            <a:r>
              <a:rPr lang="en-US" dirty="0">
                <a:cs typeface="Arial"/>
              </a:rPr>
              <a:t> 1626 </a:t>
            </a:r>
            <a:r>
              <a:rPr lang="en-US" dirty="0" err="1">
                <a:cs typeface="Arial"/>
              </a:rPr>
              <a:t>человек</a:t>
            </a:r>
            <a:r>
              <a:rPr lang="en-US" dirty="0">
                <a:cs typeface="Arial"/>
              </a:rPr>
              <a:t>.</a:t>
            </a:r>
          </a:p>
          <a:p>
            <a:r>
              <a:rPr lang="en-US" dirty="0" err="1">
                <a:cs typeface="Arial"/>
              </a:rPr>
              <a:t>Производственный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травматизм</a:t>
            </a:r>
            <a:r>
              <a:rPr lang="en-US" dirty="0">
                <a:cs typeface="Arial"/>
              </a:rPr>
              <a:t> в </a:t>
            </a:r>
            <a:r>
              <a:rPr lang="en-US" dirty="0" err="1">
                <a:cs typeface="Arial"/>
              </a:rPr>
              <a:t>России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остается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актуальной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проблемой</a:t>
            </a:r>
            <a:r>
              <a:rPr lang="en-US" dirty="0">
                <a:cs typeface="Arial"/>
              </a:rPr>
              <a:t>: в </a:t>
            </a:r>
            <a:r>
              <a:rPr lang="en-US" dirty="0" err="1">
                <a:cs typeface="Arial"/>
              </a:rPr>
              <a:t>нашей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стране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число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работников</a:t>
            </a:r>
            <a:r>
              <a:rPr lang="en-US" dirty="0">
                <a:cs typeface="Arial"/>
              </a:rPr>
              <a:t>, </a:t>
            </a:r>
            <a:r>
              <a:rPr lang="en-US" dirty="0" err="1">
                <a:cs typeface="Arial"/>
              </a:rPr>
              <a:t>погибших</a:t>
            </a:r>
            <a:r>
              <a:rPr lang="en-US" dirty="0">
                <a:cs typeface="Arial"/>
              </a:rPr>
              <a:t> и </a:t>
            </a:r>
            <a:r>
              <a:rPr lang="en-US" dirty="0" err="1">
                <a:cs typeface="Arial"/>
              </a:rPr>
              <a:t>пострадавших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при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выполнении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должностных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обязанностей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по-прежнему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исчисляется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тысячами</a:t>
            </a:r>
            <a:r>
              <a:rPr lang="en-US" dirty="0">
                <a:cs typeface="Arial"/>
              </a:rPr>
              <a:t>. </a:t>
            </a:r>
          </a:p>
          <a:p>
            <a:r>
              <a:rPr lang="en-US" dirty="0" err="1">
                <a:cs typeface="Arial"/>
              </a:rPr>
              <a:t>Лидирующие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позиции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по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количеству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несчастных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случаев</a:t>
            </a:r>
            <a:r>
              <a:rPr lang="en-US" dirty="0">
                <a:cs typeface="Arial"/>
              </a:rPr>
              <a:t> в </a:t>
            </a:r>
            <a:r>
              <a:rPr lang="en-US" dirty="0" err="1">
                <a:cs typeface="Arial"/>
              </a:rPr>
              <a:t>России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традиционно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занимают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три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отрасли</a:t>
            </a:r>
            <a:r>
              <a:rPr lang="en-US" dirty="0">
                <a:cs typeface="Arial"/>
              </a:rPr>
              <a:t> – </a:t>
            </a:r>
            <a:r>
              <a:rPr lang="en-US" dirty="0" err="1">
                <a:cs typeface="Arial"/>
              </a:rPr>
              <a:t>строительство</a:t>
            </a:r>
            <a:r>
              <a:rPr lang="en-US" dirty="0">
                <a:cs typeface="Arial"/>
              </a:rPr>
              <a:t>, </a:t>
            </a:r>
            <a:r>
              <a:rPr lang="en-US" dirty="0" err="1">
                <a:cs typeface="Arial"/>
              </a:rPr>
              <a:t>обрабатывающие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производства</a:t>
            </a:r>
            <a:r>
              <a:rPr lang="en-US" dirty="0">
                <a:cs typeface="Arial"/>
              </a:rPr>
              <a:t> и </a:t>
            </a:r>
            <a:r>
              <a:rPr lang="en-US" dirty="0" err="1">
                <a:cs typeface="Arial"/>
              </a:rPr>
              <a:t>логистика</a:t>
            </a:r>
            <a:r>
              <a:rPr lang="en-US" dirty="0">
                <a:cs typeface="Arial"/>
              </a:rPr>
              <a:t>. В </a:t>
            </a:r>
            <a:r>
              <a:rPr lang="en-US" dirty="0" err="1">
                <a:cs typeface="Arial"/>
              </a:rPr>
              <a:t>общей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сложности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на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эти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три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сферы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деятельности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приходится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более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половины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от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общего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числа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происшествий</a:t>
            </a:r>
            <a:r>
              <a:rPr lang="en-US" dirty="0">
                <a:cs typeface="Arial"/>
              </a:rPr>
              <a:t>. </a:t>
            </a:r>
          </a:p>
          <a:p>
            <a:endParaRPr lang="en-US" dirty="0">
              <a:latin typeface="Arial"/>
              <a:ea typeface="Calibri"/>
              <a:cs typeface="Arial"/>
            </a:endParaRPr>
          </a:p>
          <a:p>
            <a:r>
              <a:rPr lang="en-US" dirty="0" err="1">
                <a:cs typeface="Arial"/>
              </a:rPr>
              <a:t>Федерация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независимых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профсоюзов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приводит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цифры</a:t>
            </a:r>
            <a:r>
              <a:rPr lang="en-US" dirty="0">
                <a:cs typeface="Arial"/>
              </a:rPr>
              <a:t>:  </a:t>
            </a:r>
            <a:r>
              <a:rPr lang="en-US" dirty="0" err="1">
                <a:cs typeface="Arial"/>
              </a:rPr>
              <a:t>количество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несчастных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случаев</a:t>
            </a:r>
            <a:r>
              <a:rPr lang="en-US" dirty="0">
                <a:cs typeface="Arial"/>
              </a:rPr>
              <a:t> в </a:t>
            </a:r>
            <a:r>
              <a:rPr lang="en-US" dirty="0" err="1">
                <a:cs typeface="Arial"/>
              </a:rPr>
              <a:t>российских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компаниях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по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итогам</a:t>
            </a:r>
            <a:r>
              <a:rPr lang="en-US" dirty="0">
                <a:cs typeface="Arial"/>
              </a:rPr>
              <a:t> 2022 </a:t>
            </a:r>
            <a:r>
              <a:rPr lang="en-US" dirty="0" err="1">
                <a:cs typeface="Arial"/>
              </a:rPr>
              <a:t>года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составило</a:t>
            </a:r>
            <a:r>
              <a:rPr lang="en-US" dirty="0">
                <a:cs typeface="Arial"/>
              </a:rPr>
              <a:t> 5563, </a:t>
            </a:r>
            <a:r>
              <a:rPr lang="en-US" dirty="0" err="1">
                <a:cs typeface="Arial"/>
              </a:rPr>
              <a:t>причем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групповых</a:t>
            </a:r>
            <a:r>
              <a:rPr lang="en-US" dirty="0">
                <a:cs typeface="Arial"/>
              </a:rPr>
              <a:t> 381.</a:t>
            </a:r>
          </a:p>
          <a:p>
            <a:r>
              <a:rPr lang="en-US" dirty="0">
                <a:latin typeface="Arial"/>
                <a:ea typeface="Calibri"/>
                <a:cs typeface="Arial"/>
              </a:rPr>
              <a:t>     </a:t>
            </a:r>
            <a:r>
              <a:rPr lang="en-US" dirty="0"/>
              <a:t>https://www.centrattek.ru/info/travmatizm-2022/</a:t>
            </a:r>
            <a:endParaRPr lang="en-US" dirty="0">
              <a:latin typeface="Arial"/>
              <a:ea typeface="Calibri"/>
              <a:cs typeface="Arial"/>
            </a:endParaRPr>
          </a:p>
          <a:p>
            <a:endParaRPr lang="en-US" dirty="0">
              <a:latin typeface="Arial"/>
              <a:ea typeface="Calibri"/>
              <a:cs typeface="Arial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indent="0" algn="r">
              <a:buNone/>
            </a:pPr>
            <a:fld id="{B4C823A2-2E08-42FA-88BF-B4339E65AD14}" type="slidenum"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2</a:t>
            </a:fld>
            <a:endParaRPr lang="ru-RU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85370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  <a:prstGeom prst="rect">
            <a:avLst/>
          </a:prstGeom>
          <a:ln w="0">
            <a:noFill/>
          </a:ln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66720" y="4714920"/>
            <a:ext cx="5334840" cy="4466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>
              <a:tabLst>
                <a:tab pos="0" algn="l"/>
              </a:tabLst>
            </a:pPr>
            <a:r>
              <a:rPr lang="ru-RU" spc="-1" dirty="0">
                <a:solidFill>
                  <a:srgbClr val="000000"/>
                </a:solidFill>
                <a:cs typeface="Arial"/>
              </a:rPr>
              <a:t>Мы посетили Электрокабельный Кольчугинский завод.  </a:t>
            </a:r>
            <a:r>
              <a:rPr lang="ru-RU" spc="-1" dirty="0">
                <a:cs typeface="Arial"/>
              </a:rPr>
              <a:t>начальник</a:t>
            </a:r>
            <a:r>
              <a:rPr lang="ru-RU" spc="-1" baseline="0" dirty="0">
                <a:cs typeface="Arial"/>
              </a:rPr>
              <a:t> информационных технологий</a:t>
            </a:r>
            <a:r>
              <a:rPr lang="ru-RU" spc="-1" dirty="0">
                <a:cs typeface="Arial"/>
              </a:rPr>
              <a:t> </a:t>
            </a:r>
            <a:r>
              <a:rPr lang="ru-RU" spc="-1" dirty="0">
                <a:solidFill>
                  <a:srgbClr val="000000"/>
                </a:solidFill>
                <a:cs typeface="Arial"/>
              </a:rPr>
              <a:t>завода рассказал нам про данную проблему. </a:t>
            </a:r>
          </a:p>
          <a:p>
            <a:pPr marL="215900">
              <a:tabLst>
                <a:tab pos="0" algn="l"/>
              </a:tabLst>
            </a:pPr>
            <a:r>
              <a:rPr lang="ru-RU" spc="-1" dirty="0">
                <a:cs typeface="Arial"/>
              </a:rPr>
              <a:t>О </a:t>
            </a:r>
            <a:r>
              <a:rPr lang="ru-RU" b="1" spc="-1" dirty="0">
                <a:cs typeface="Arial"/>
              </a:rPr>
              <a:t>заводе</a:t>
            </a:r>
            <a:r>
              <a:rPr lang="ru-RU" spc="-1" dirty="0">
                <a:cs typeface="Arial"/>
              </a:rPr>
              <a:t>. Акционерное общество «</a:t>
            </a:r>
            <a:r>
              <a:rPr lang="ru-RU" b="1" spc="-1" dirty="0">
                <a:cs typeface="Arial"/>
              </a:rPr>
              <a:t>Электрокабель</a:t>
            </a:r>
            <a:r>
              <a:rPr lang="ru-RU" spc="-1" dirty="0">
                <a:cs typeface="Arial"/>
              </a:rPr>
              <a:t>» </a:t>
            </a:r>
            <a:r>
              <a:rPr lang="ru-RU" b="1" spc="-1" dirty="0">
                <a:cs typeface="Arial"/>
              </a:rPr>
              <a:t>Кольчугинский</a:t>
            </a:r>
            <a:r>
              <a:rPr lang="ru-RU" spc="-1" dirty="0">
                <a:cs typeface="Arial"/>
              </a:rPr>
              <a:t> </a:t>
            </a:r>
            <a:r>
              <a:rPr lang="ru-RU" b="1" spc="-1" dirty="0">
                <a:cs typeface="Arial"/>
              </a:rPr>
              <a:t>завод</a:t>
            </a:r>
            <a:r>
              <a:rPr lang="ru-RU" spc="-1" dirty="0">
                <a:cs typeface="Arial"/>
              </a:rPr>
              <a:t>» - универсальное предприятие, которое предлагает более 100 000 </a:t>
            </a:r>
            <a:r>
              <a:rPr lang="ru-RU" spc="-1" dirty="0" err="1">
                <a:cs typeface="Arial"/>
              </a:rPr>
              <a:t>маркоразмеров</a:t>
            </a:r>
            <a:r>
              <a:rPr lang="ru-RU" spc="-1" dirty="0">
                <a:cs typeface="Arial"/>
              </a:rPr>
              <a:t> кабельной продукции - от традиционных до уникальных разработок заводских специалистов.</a:t>
            </a:r>
          </a:p>
          <a:p>
            <a:pPr marL="215900">
              <a:tabLst>
                <a:tab pos="0" algn="l"/>
              </a:tabLst>
            </a:pPr>
            <a:r>
              <a:rPr lang="ru-RU" spc="-1" dirty="0">
                <a:cs typeface="Arial"/>
              </a:rPr>
              <a:t>Этот начальник</a:t>
            </a:r>
            <a:r>
              <a:rPr lang="ru-RU" spc="-1" baseline="0" dirty="0">
                <a:cs typeface="Arial"/>
              </a:rPr>
              <a:t> информационных технологий</a:t>
            </a:r>
            <a:r>
              <a:rPr lang="ru-RU" spc="-1" dirty="0">
                <a:cs typeface="Arial"/>
              </a:rPr>
              <a:t> рассказал нам что давно планировал обратиться к специалистам за решением контроля сиз, но тут появились мы.</a:t>
            </a:r>
          </a:p>
          <a:p>
            <a:pPr marL="215900">
              <a:tabLst>
                <a:tab pos="0" algn="l"/>
              </a:tabLst>
            </a:pPr>
            <a:endParaRPr lang="ru-RU" spc="-1" dirty="0">
              <a:cs typeface="Arial"/>
            </a:endParaRPr>
          </a:p>
          <a:p>
            <a:pPr marL="215900">
              <a:tabLst>
                <a:tab pos="0" algn="l"/>
              </a:tabLst>
            </a:pPr>
            <a:r>
              <a:rPr lang="ru-RU" spc="-1" dirty="0">
                <a:cs typeface="Arial"/>
              </a:rPr>
              <a:t>Актуальность данной работы обусловлена тем, что возникла потребность в разработке программного обеспечения, которое позволило бы автоматизировать учет индивидуальных средств защиты</a:t>
            </a:r>
            <a:endParaRPr lang="ru-RU" dirty="0">
              <a:cs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sldNum" idx="11"/>
          </p:nvPr>
        </p:nvSpPr>
        <p:spPr>
          <a:xfrm>
            <a:off x="3778200" y="9428040"/>
            <a:ext cx="2888640" cy="49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ru-RU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B22FEA23-4A64-4595-BE1F-1A1057B2FACF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У </a:t>
            </a:r>
            <a:r>
              <a:rPr lang="en-US" dirty="0" err="1">
                <a:latin typeface="Calibri"/>
                <a:cs typeface="Calibri"/>
              </a:rPr>
              <a:t>нашего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проекта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есть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заказчик</a:t>
            </a:r>
            <a:r>
              <a:rPr lang="en-US" dirty="0">
                <a:latin typeface="Calibri"/>
                <a:cs typeface="Calibri"/>
              </a:rPr>
              <a:t> - УГМК. </a:t>
            </a:r>
            <a:r>
              <a:rPr lang="en-US" dirty="0" err="1">
                <a:latin typeface="Calibri"/>
                <a:cs typeface="Calibri"/>
              </a:rPr>
              <a:t>Целевая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аудитория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проекта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производственные</a:t>
            </a:r>
            <a:r>
              <a:rPr lang="en-US" dirty="0">
                <a:latin typeface="Calibri"/>
                <a:cs typeface="Calibri"/>
              </a:rPr>
              <a:t>  </a:t>
            </a:r>
            <a:r>
              <a:rPr lang="en-US" dirty="0" err="1">
                <a:latin typeface="Calibri"/>
                <a:cs typeface="Calibri"/>
              </a:rPr>
              <a:t>предприятия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indent="0" algn="r">
              <a:buNone/>
            </a:pPr>
            <a:fld id="{B4C823A2-2E08-42FA-88BF-B4339E65AD14}" type="slidenum"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4</a:t>
            </a:fld>
            <a:endParaRPr lang="ru-RU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3400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  <a:prstGeom prst="rect">
            <a:avLst/>
          </a:prstGeom>
          <a:ln w="0">
            <a:noFill/>
          </a:ln>
        </p:spPr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66720" y="4714920"/>
            <a:ext cx="5334840" cy="4466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sldNum" idx="12"/>
          </p:nvPr>
        </p:nvSpPr>
        <p:spPr>
          <a:xfrm>
            <a:off x="3778200" y="9428040"/>
            <a:ext cx="2888640" cy="49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ru-RU" sz="1200" b="0" strike="noStrike" spc="-1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15134AB8-88F1-4F7A-BFAA-8C59DBB18ADF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cs typeface="Arial"/>
              </a:rPr>
              <a:t>Наше решение - программное обеспечение на основе искусственного интеллекта, которое в реальном времени обрабатывает видеоизображение с камеры и следит за наличием у рабочих средств индивидуальной защиты и в случае их отсутствия оповещает начальство о нарушении. </a:t>
            </a:r>
          </a:p>
          <a:p>
            <a:endParaRPr lang="ru-RU" dirty="0">
              <a:cs typeface="Arial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indent="0" algn="r">
              <a:buNone/>
            </a:pPr>
            <a:fld id="{B4C823A2-2E08-42FA-88BF-B4339E65AD14}" type="slidenum"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6</a:t>
            </a:fld>
            <a:endParaRPr lang="ru-RU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46809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Представить</a:t>
            </a:r>
            <a:r>
              <a:rPr lang="ru-RU" baseline="0" dirty="0"/>
              <a:t> проект(</a:t>
            </a:r>
            <a:r>
              <a:rPr lang="ru-RU" baseline="0" dirty="0" err="1"/>
              <a:t>мвп</a:t>
            </a:r>
            <a:r>
              <a:rPr lang="ru-RU" baseline="0" dirty="0"/>
              <a:t>) доя внедрения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B4C823A2-2E08-42FA-88BF-B4339E65AD14}" type="slidenum">
              <a:rPr lang="ru-RU" sz="1400" b="0" strike="noStrike" spc="-1" smtClean="0">
                <a:solidFill>
                  <a:srgbClr val="000000"/>
                </a:solidFill>
                <a:latin typeface="Times New Roman"/>
              </a:rPr>
              <a:t>7</a:t>
            </a:fld>
            <a:endParaRPr lang="ru-RU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85119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Calibri"/>
                <a:cs typeface="Calibri"/>
              </a:rPr>
              <a:t>Компания</a:t>
            </a:r>
            <a:r>
              <a:rPr lang="en-US" dirty="0">
                <a:latin typeface="Calibri"/>
                <a:cs typeface="Calibri"/>
              </a:rPr>
              <a:t> Центр2м </a:t>
            </a:r>
            <a:r>
              <a:rPr lang="en-US" dirty="0" err="1">
                <a:latin typeface="Calibri"/>
                <a:cs typeface="Calibri"/>
              </a:rPr>
              <a:t>занимается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установкой</a:t>
            </a:r>
            <a:r>
              <a:rPr lang="en-US" dirty="0">
                <a:latin typeface="Calibri"/>
                <a:cs typeface="Calibri"/>
              </a:rPr>
              <a:t> </a:t>
            </a:r>
            <a:r>
              <a:rPr lang="en-US" dirty="0" err="1">
                <a:latin typeface="Calibri"/>
                <a:cs typeface="Calibri"/>
              </a:rPr>
              <a:t>камер</a:t>
            </a:r>
            <a:r>
              <a:rPr lang="en-US" dirty="0">
                <a:latin typeface="Calibri"/>
                <a:cs typeface="Calibri"/>
              </a:rPr>
              <a:t> </a:t>
            </a:r>
            <a:r>
              <a:rPr lang="en-US" dirty="0" err="1">
                <a:latin typeface="Calibri"/>
                <a:cs typeface="Calibri"/>
              </a:rPr>
              <a:t>на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заводах</a:t>
            </a:r>
            <a:r>
              <a:rPr lang="en-US" dirty="0">
                <a:latin typeface="Calibri"/>
                <a:cs typeface="Calibri"/>
              </a:rPr>
              <a:t>, </a:t>
            </a:r>
            <a:r>
              <a:rPr lang="en-US" dirty="0" err="1">
                <a:latin typeface="Calibri"/>
                <a:cs typeface="Calibri"/>
              </a:rPr>
              <a:t>которые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способны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отслеживать</a:t>
            </a:r>
            <a:r>
              <a:rPr lang="en-US" dirty="0">
                <a:latin typeface="Calibri"/>
                <a:cs typeface="Calibri"/>
              </a:rPr>
              <a:t> </a:t>
            </a:r>
            <a:r>
              <a:rPr lang="en-US" dirty="0" err="1">
                <a:latin typeface="Calibri"/>
                <a:cs typeface="Calibri"/>
              </a:rPr>
              <a:t>наличие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касок</a:t>
            </a:r>
            <a:r>
              <a:rPr lang="en-US" dirty="0">
                <a:latin typeface="Calibri"/>
                <a:cs typeface="Calibri"/>
              </a:rPr>
              <a:t> и </a:t>
            </a:r>
            <a:r>
              <a:rPr lang="en-US" dirty="0" err="1">
                <a:latin typeface="Calibri"/>
                <a:cs typeface="Calibri"/>
              </a:rPr>
              <a:t>спецоодежды</a:t>
            </a:r>
            <a:r>
              <a:rPr lang="en-US" dirty="0">
                <a:latin typeface="Calibri"/>
                <a:cs typeface="Calibri"/>
              </a:rPr>
              <a:t>. </a:t>
            </a:r>
            <a:r>
              <a:rPr lang="en-US" dirty="0" err="1">
                <a:latin typeface="Calibri"/>
                <a:cs typeface="Calibri"/>
              </a:rPr>
              <a:t>Также</a:t>
            </a:r>
            <a:r>
              <a:rPr lang="en-US" dirty="0">
                <a:latin typeface="Calibri"/>
                <a:cs typeface="Calibri"/>
              </a:rPr>
              <a:t> в </a:t>
            </a:r>
            <a:r>
              <a:rPr lang="en-US" dirty="0" err="1">
                <a:latin typeface="Calibri"/>
                <a:cs typeface="Calibri"/>
              </a:rPr>
              <a:t>Метро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есть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камеры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распознавающие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биометрию</a:t>
            </a:r>
            <a:r>
              <a:rPr lang="en-US" dirty="0">
                <a:latin typeface="Calibri"/>
                <a:cs typeface="Calibri"/>
              </a:rPr>
              <a:t> и </a:t>
            </a:r>
            <a:r>
              <a:rPr lang="en-US" dirty="0" err="1">
                <a:latin typeface="Calibri"/>
                <a:cs typeface="Calibri"/>
              </a:rPr>
              <a:t>наличие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средств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индивидуальной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защиты</a:t>
            </a:r>
            <a:r>
              <a:rPr lang="en-US" dirty="0">
                <a:latin typeface="Calibri"/>
                <a:cs typeface="Calibri"/>
              </a:rPr>
              <a:t>(</a:t>
            </a:r>
            <a:r>
              <a:rPr lang="en-US" dirty="0" err="1">
                <a:latin typeface="Calibri"/>
                <a:cs typeface="Calibri"/>
              </a:rPr>
              <a:t>масок</a:t>
            </a:r>
            <a:r>
              <a:rPr lang="en-US" dirty="0">
                <a:latin typeface="Calibri"/>
                <a:cs typeface="Calibri"/>
              </a:rPr>
              <a:t>) </a:t>
            </a:r>
            <a:r>
              <a:rPr lang="en-US" dirty="0" err="1">
                <a:latin typeface="Calibri"/>
                <a:cs typeface="Calibri"/>
              </a:rPr>
              <a:t>при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входи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на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станцию</a:t>
            </a:r>
            <a:r>
              <a:rPr lang="en-US" dirty="0">
                <a:latin typeface="Calibri"/>
                <a:cs typeface="Calibri"/>
              </a:rPr>
              <a:t>.</a:t>
            </a:r>
          </a:p>
          <a:p>
            <a:r>
              <a:rPr lang="en-US" dirty="0" err="1">
                <a:latin typeface="Calibri"/>
                <a:cs typeface="Calibri"/>
              </a:rPr>
              <a:t>Обычный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err="1">
                <a:latin typeface="Calibri"/>
                <a:cs typeface="Calibri"/>
              </a:rPr>
              <a:t>охранник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indent="0" algn="r">
              <a:buNone/>
            </a:pPr>
            <a:fld id="{B4C823A2-2E08-42FA-88BF-B4339E65AD14}" type="slidenum"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8</a:t>
            </a:fld>
            <a:endParaRPr lang="ru-RU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78452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indent="0" algn="r">
              <a:buNone/>
            </a:pPr>
            <a:fld id="{B4C823A2-2E08-42FA-88BF-B4339E65AD14}" type="slidenum">
              <a:rPr lang="ru-RU" sz="1400" b="0" strike="noStrike" spc="-1" smtClean="0">
                <a:solidFill>
                  <a:srgbClr val="000000"/>
                </a:solidFill>
                <a:latin typeface="Times New Roman"/>
              </a:rPr>
              <a:t>10</a:t>
            </a:fld>
            <a:endParaRPr lang="ru-RU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91795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CC03336-1E8E-432A-A387-68A77B701DB3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FC63813-80B5-4041-A6CF-A87BFFD60EF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0FE8766-C573-4EE1-B762-4A4D128A246A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509280" y="160452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523200" y="160452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495000" y="368208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509280" y="368208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523200" y="368208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C75CE2F-A0DD-4A6B-8076-328F340AA58E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EAAAF18-42A5-4FA9-83D4-1406E8E2589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AA1DB29-0A46-4B62-B195-305F817FC63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AE4FF1C-F056-4FE4-B178-BC90C371BFD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4EBA712-F656-47FF-8B4E-0AEC567CFEF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D39E7AF-A208-4B70-A36D-9E6B4B7952B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50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C7BCB5C-AE04-48E4-9F85-356C5BAD7BA9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762C431-92BB-4A5B-A703-3D70313A0DA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02E3B67-64A2-48E0-A739-8C73D8DC411C}" type="slidenum">
              <a:t>‹#›</a:t>
            </a:fld>
            <a:endParaRPr/>
          </a:p>
        </p:txBody>
      </p:sp>
      <p:sp>
        <p:nvSpPr>
          <p:cNvPr id="2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3B20BAE-79BD-4DED-B584-5B0D197E2CE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66684B7-3516-436A-BE84-9F28A032F47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42C9884-E343-4226-B432-5D59D40C18C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098660C-C4C1-47BA-9E56-DEFAD3F650BF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509280" y="160452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523200" y="160452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95000" y="368208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509280" y="368208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523200" y="3682080"/>
            <a:ext cx="2870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7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DA7F5D3-0688-4AC4-9E31-125604982BA4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5B7A4B2-8541-4451-BC0B-FCF87B95D8B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5973120-37F3-4FB0-A368-355F0592444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9542D1FC-651B-4281-B5CE-F7B4A8A5D74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50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490A31E-FAF0-45DA-8C2A-56465A222AFE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98A8D0F-B2BB-4CDB-ADFF-E7280858575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9945590-218C-4322-9F62-A1046842488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95000" y="221040"/>
            <a:ext cx="89150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4751662-FF9A-43D0-B998-D38F1B18162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/>
          <p:cNvPicPr/>
          <p:nvPr/>
        </p:nvPicPr>
        <p:blipFill>
          <a:blip r:embed="rId14"/>
          <a:srcRect t="29942" r="9111" b="30464"/>
          <a:stretch/>
        </p:blipFill>
        <p:spPr>
          <a:xfrm>
            <a:off x="0" y="4041000"/>
            <a:ext cx="9905400" cy="281628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95360" y="274680"/>
            <a:ext cx="8914680" cy="114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strike="noStrike" spc="-1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ftr" idx="1"/>
          </p:nvPr>
        </p:nvSpPr>
        <p:spPr>
          <a:xfrm>
            <a:off x="3384720" y="6356520"/>
            <a:ext cx="313632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ru-RU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200" b="0" strike="noStrike" spc="-1">
                <a:solidFill>
                  <a:srgbClr val="8B8B8B"/>
                </a:solidFill>
                <a:latin typeface="Calibri"/>
              </a:rPr>
              <a:t>&lt;нижний колонтитул&gt;</a:t>
            </a:r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sldNum" idx="2"/>
          </p:nvPr>
        </p:nvSpPr>
        <p:spPr>
          <a:xfrm>
            <a:off x="7099200" y="6356520"/>
            <a:ext cx="23108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ru-RU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8B67B93-D167-46A9-A70F-F587B94ABF38}" type="slidenum">
              <a:rPr lang="ru-RU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 idx="3"/>
          </p:nvPr>
        </p:nvSpPr>
        <p:spPr>
          <a:xfrm>
            <a:off x="495360" y="6356520"/>
            <a:ext cx="23108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&lt;дата/время&gt;</a:t>
            </a: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3"/>
          <p:cNvPicPr/>
          <p:nvPr/>
        </p:nvPicPr>
        <p:blipFill>
          <a:blip r:embed="rId14"/>
          <a:srcRect t="29942" r="9111" b="30464"/>
          <a:stretch/>
        </p:blipFill>
        <p:spPr>
          <a:xfrm>
            <a:off x="0" y="4041000"/>
            <a:ext cx="9905400" cy="2816280"/>
          </a:xfrm>
          <a:prstGeom prst="rect">
            <a:avLst/>
          </a:prstGeom>
          <a:ln w="0"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ftr" idx="4"/>
          </p:nvPr>
        </p:nvSpPr>
        <p:spPr>
          <a:xfrm>
            <a:off x="3384720" y="6356520"/>
            <a:ext cx="313632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ru-RU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200" b="0" strike="noStrike" spc="-1">
                <a:solidFill>
                  <a:srgbClr val="8B8B8B"/>
                </a:solidFill>
                <a:latin typeface="Calibri"/>
              </a:rPr>
              <a:t>&lt;нижний колонтитул&gt;</a:t>
            </a:r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ldNum" idx="5"/>
          </p:nvPr>
        </p:nvSpPr>
        <p:spPr>
          <a:xfrm>
            <a:off x="7099200" y="6356520"/>
            <a:ext cx="23108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ru-RU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8E905248-ED89-4970-AA2B-7A54CC72EC5A}" type="slidenum">
              <a:rPr lang="ru-RU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 idx="6"/>
          </p:nvPr>
        </p:nvSpPr>
        <p:spPr>
          <a:xfrm>
            <a:off x="495360" y="6356520"/>
            <a:ext cx="23108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</a:rPr>
              <a:t>&lt;дата/время&gt;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com/app/dashboard/" TargetMode="External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github.com/ghamlet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3" descr="H:\Кванториум\ПРЕЗЕНТАЦИИ\17-03-05 преза профильные смены\img\shutterstock_379755748 [Converted]-01.jpg"/>
          <p:cNvPicPr/>
          <p:nvPr/>
        </p:nvPicPr>
        <p:blipFill>
          <a:blip r:embed="rId3"/>
          <a:stretch/>
        </p:blipFill>
        <p:spPr>
          <a:xfrm>
            <a:off x="777" y="1486752"/>
            <a:ext cx="9905400" cy="6464520"/>
          </a:xfrm>
          <a:prstGeom prst="rect">
            <a:avLst/>
          </a:prstGeom>
          <a:ln w="0">
            <a:noFill/>
          </a:ln>
        </p:spPr>
      </p:pic>
      <p:sp>
        <p:nvSpPr>
          <p:cNvPr id="91" name="TextBox 12"/>
          <p:cNvSpPr/>
          <p:nvPr/>
        </p:nvSpPr>
        <p:spPr>
          <a:xfrm>
            <a:off x="864000" y="1671480"/>
            <a:ext cx="7954560" cy="286086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/>
            <a:r>
              <a:rPr lang="ru-RU" sz="4800" dirty="0"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Система отслеживания наличия рабочей формы на производстве</a:t>
            </a:r>
            <a:br>
              <a:rPr sz="4400" dirty="0">
                <a:latin typeface="Roboto Black" panose="02000000000000000000"/>
                <a:ea typeface="Roboto Black" panose="02000000000000000000" pitchFamily="2" charset="0"/>
                <a:cs typeface="Roboto Black" panose="02000000000000000000" pitchFamily="2" charset="0"/>
              </a:rPr>
            </a:br>
            <a:endParaRPr lang="ru-RU" sz="4400" b="0" strike="noStrike" spc="-1" dirty="0">
              <a:solidFill>
                <a:srgbClr val="000000"/>
              </a:solidFill>
              <a:latin typeface="Bebas Neue Bold" panose="020B0606020202050201" pitchFamily="34" charset="-52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algn="ctr">
              <a:lnSpc>
                <a:spcPct val="100000"/>
              </a:lnSpc>
            </a:pP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Рисунок 1"/>
          <p:cNvPicPr/>
          <p:nvPr/>
        </p:nvPicPr>
        <p:blipFill>
          <a:blip r:embed="rId4"/>
          <a:stretch/>
        </p:blipFill>
        <p:spPr>
          <a:xfrm>
            <a:off x="4264560" y="294480"/>
            <a:ext cx="1376280" cy="1376280"/>
          </a:xfrm>
          <a:prstGeom prst="rect">
            <a:avLst/>
          </a:prstGeom>
          <a:ln w="0">
            <a:noFill/>
          </a:ln>
        </p:spPr>
      </p:pic>
      <p:sp>
        <p:nvSpPr>
          <p:cNvPr id="93" name="TextBox 4"/>
          <p:cNvSpPr/>
          <p:nvPr/>
        </p:nvSpPr>
        <p:spPr>
          <a:xfrm>
            <a:off x="643060" y="3812715"/>
            <a:ext cx="8744760" cy="181442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/>
            <a:r>
              <a:rPr lang="ru-RU" sz="2800" b="1" strike="noStrike" spc="-1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Румянцев Егор, Екименков Александр, </a:t>
            </a:r>
            <a:r>
              <a:rPr lang="ru-RU" sz="2800" b="1" spc="-1" dirty="0">
                <a:solidFill>
                  <a:schemeClr val="accent1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Панин Матвей, Майоров Дмитрий. </a:t>
            </a:r>
            <a:r>
              <a:rPr lang="ru-RU" sz="2800" b="1" spc="-1" dirty="0">
                <a:solidFill>
                  <a:srgbClr val="0070C0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Руководитель</a:t>
            </a:r>
            <a:r>
              <a:rPr lang="ru-RU" sz="2800" b="1" strike="noStrike" spc="-1" dirty="0">
                <a:solidFill>
                  <a:srgbClr val="0070C0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: Коршунов Андрей Иванович.</a:t>
            </a:r>
            <a:endParaRPr lang="ru-RU" sz="2800" b="0" strike="noStrike" spc="-1" dirty="0">
              <a:solidFill>
                <a:srgbClr val="000000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 algn="ctr">
              <a:lnSpc>
                <a:spcPct val="100000"/>
              </a:lnSpc>
            </a:pPr>
            <a:endParaRPr lang="ru-RU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6" name="Группа 5"/>
          <p:cNvGrpSpPr/>
          <p:nvPr/>
        </p:nvGrpSpPr>
        <p:grpSpPr>
          <a:xfrm>
            <a:off x="9286995" y="5457165"/>
            <a:ext cx="405728" cy="492443"/>
            <a:chOff x="11430147" y="5925200"/>
            <a:chExt cx="499358" cy="606083"/>
          </a:xfrm>
        </p:grpSpPr>
        <p:sp>
          <p:nvSpPr>
            <p:cNvPr id="7" name="Скругленный прямоугольник 6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464583" y="5925200"/>
              <a:ext cx="367801" cy="606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6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1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EA63EB-CDB4-7B39-1B21-0B8537CBB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dirty="0"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Стоимость серверов от VIZORLABS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D038C0-1417-BA4C-01AC-C48FE3B3F52A}"/>
              </a:ext>
            </a:extLst>
          </p:cNvPr>
          <p:cNvSpPr txBox="1"/>
          <p:nvPr/>
        </p:nvSpPr>
        <p:spPr>
          <a:xfrm>
            <a:off x="5468639" y="2427253"/>
            <a:ext cx="365869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ru-RU" sz="2800" b="1">
              <a:latin typeface="Times New Roman"/>
              <a:cs typeface="Arial"/>
            </a:endParaRP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35A1B23F-AFB3-23D1-60D0-8CD063DA45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8275215"/>
              </p:ext>
            </p:extLst>
          </p:nvPr>
        </p:nvGraphicFramePr>
        <p:xfrm>
          <a:off x="1116126" y="1212846"/>
          <a:ext cx="7672787" cy="51252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782377">
                  <a:extLst>
                    <a:ext uri="{9D8B030D-6E8A-4147-A177-3AD203B41FA5}">
                      <a16:colId xmlns:a16="http://schemas.microsoft.com/office/drawing/2014/main" val="441595579"/>
                    </a:ext>
                  </a:extLst>
                </a:gridCol>
                <a:gridCol w="2890410">
                  <a:extLst>
                    <a:ext uri="{9D8B030D-6E8A-4147-A177-3AD203B41FA5}">
                      <a16:colId xmlns:a16="http://schemas.microsoft.com/office/drawing/2014/main" val="851797839"/>
                    </a:ext>
                  </a:extLst>
                </a:gridCol>
              </a:tblGrid>
              <a:tr h="829963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1" i="0" u="none" strike="noStrike" noProof="0" dirty="0">
                          <a:solidFill>
                            <a:srgbClr val="FFFFFF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Компоненты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1" i="0" u="none" strike="noStrike" noProof="0" dirty="0">
                          <a:solidFill>
                            <a:srgbClr val="FFFFFF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Стоимость в рублях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652116"/>
                  </a:ext>
                </a:extLst>
              </a:tr>
              <a:tr h="44267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b="0" i="0" u="none" strike="noStrike" noProof="0" dirty="0" err="1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Intel</a:t>
                      </a:r>
                      <a:r>
                        <a:rPr lang="ru-RU" sz="2400" b="0" i="0" u="none" strike="noStrike" noProof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 </a:t>
                      </a:r>
                      <a:r>
                        <a:rPr lang="ru-RU" sz="2400" b="0" i="0" u="none" strike="noStrike" noProof="0" dirty="0" err="1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Xeon</a:t>
                      </a:r>
                      <a:r>
                        <a:rPr lang="ru-RU" sz="2400" b="0" i="0" u="none" strike="noStrike" noProof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 E5-2660 v4</a:t>
                      </a:r>
                      <a:endParaRPr lang="ru-RU" sz="2400" dirty="0">
                        <a:latin typeface="Roboto Medium" panose="02000000000000000000" pitchFamily="2" charset="0"/>
                        <a:ea typeface="Roboto Medium" panose="02000000000000000000" pitchFamily="2" charset="0"/>
                        <a:cs typeface="Roboto Mediu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4500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917522"/>
                  </a:ext>
                </a:extLst>
              </a:tr>
              <a:tr h="79680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b="0" i="0" u="none" strike="noStrike" noProof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Оперативная память 16GB  2400MHz DDR4 x4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18000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418588"/>
                  </a:ext>
                </a:extLst>
              </a:tr>
              <a:tr h="79680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b="0" i="0" u="none" strike="noStrike" noProof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Жесткий диск Intel SSD 480Гб SATA3 6Гбит/с х2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20000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935192"/>
                  </a:ext>
                </a:extLst>
              </a:tr>
              <a:tr h="796807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0" i="0" dirty="0">
                          <a:solidFill>
                            <a:srgbClr val="151528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Жесткий диск Seagate </a:t>
                      </a:r>
                      <a:r>
                        <a:rPr lang="ru-RU" sz="2400" b="0" i="0" dirty="0" err="1">
                          <a:solidFill>
                            <a:srgbClr val="151528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Exos</a:t>
                      </a:r>
                      <a:r>
                        <a:rPr lang="ru-RU" sz="2400" b="0" i="0" dirty="0">
                          <a:solidFill>
                            <a:srgbClr val="151528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 , 2ТБ, HDD, SATA III х4</a:t>
                      </a:r>
                      <a:endParaRPr lang="ru-RU" sz="2400" dirty="0">
                        <a:latin typeface="Roboto Medium" panose="02000000000000000000" pitchFamily="2" charset="0"/>
                        <a:ea typeface="Roboto Medium" panose="02000000000000000000" pitchFamily="2" charset="0"/>
                        <a:cs typeface="Roboto Mediu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136000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3345726"/>
                  </a:ext>
                </a:extLst>
              </a:tr>
              <a:tr h="796807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b="0" i="0" u="none" strike="noStrike" noProof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NVIDIA </a:t>
                      </a:r>
                      <a:r>
                        <a:rPr lang="ru-RU" sz="2400" b="0" i="0" u="none" strike="noStrike" noProof="0" dirty="0" err="1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Geforce</a:t>
                      </a:r>
                      <a:r>
                        <a:rPr lang="ru-RU" sz="2400" b="0" i="0" u="none" strike="noStrike" noProof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 RTX 3070 8GB x2</a:t>
                      </a:r>
                      <a:endParaRPr lang="ru-RU" sz="2400" dirty="0">
                        <a:latin typeface="Roboto Medium" panose="02000000000000000000" pitchFamily="2" charset="0"/>
                        <a:ea typeface="Roboto Medium" panose="02000000000000000000" pitchFamily="2" charset="0"/>
                        <a:cs typeface="Roboto Mediu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115000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649710"/>
                  </a:ext>
                </a:extLst>
              </a:tr>
              <a:tr h="54620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b="0" i="0" u="none" strike="noStrike" noProof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Камеры видеонаблюдения х20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60000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46354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DC9D72E-3D87-73DE-8277-013F0D69ED12}"/>
              </a:ext>
            </a:extLst>
          </p:cNvPr>
          <p:cNvSpPr txBox="1"/>
          <p:nvPr/>
        </p:nvSpPr>
        <p:spPr>
          <a:xfrm>
            <a:off x="2895205" y="6331049"/>
            <a:ext cx="445890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800" b="1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Итого 353 500 рублей</a:t>
            </a:r>
          </a:p>
        </p:txBody>
      </p:sp>
      <p:grpSp>
        <p:nvGrpSpPr>
          <p:cNvPr id="7" name="Группа 6"/>
          <p:cNvGrpSpPr/>
          <p:nvPr/>
        </p:nvGrpSpPr>
        <p:grpSpPr>
          <a:xfrm>
            <a:off x="9246263" y="5489160"/>
            <a:ext cx="542390" cy="411151"/>
            <a:chOff x="11380024" y="5964573"/>
            <a:chExt cx="667558" cy="506031"/>
          </a:xfrm>
        </p:grpSpPr>
        <p:sp>
          <p:nvSpPr>
            <p:cNvPr id="8" name="Скругленный прямоугольник 7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380024" y="5964575"/>
              <a:ext cx="667558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10</a:t>
              </a:r>
              <a:endParaRPr lang="ru-RU" sz="20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8750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0C8D43-7797-AD06-20AB-652ABEB81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dirty="0"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Стоимость наших серверов</a:t>
            </a:r>
            <a:r>
              <a:rPr lang="ru-RU" dirty="0">
                <a:latin typeface="Calibri"/>
              </a:rPr>
              <a:t> </a:t>
            </a:r>
            <a:endParaRPr lang="ru-RU" dirty="0"/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E960885B-3FAF-C4A1-8439-AA9262AE55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536072"/>
              </p:ext>
            </p:extLst>
          </p:nvPr>
        </p:nvGraphicFramePr>
        <p:xfrm>
          <a:off x="392142" y="1722132"/>
          <a:ext cx="9017897" cy="332652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070660">
                  <a:extLst>
                    <a:ext uri="{9D8B030D-6E8A-4147-A177-3AD203B41FA5}">
                      <a16:colId xmlns:a16="http://schemas.microsoft.com/office/drawing/2014/main" val="1341861683"/>
                    </a:ext>
                  </a:extLst>
                </a:gridCol>
                <a:gridCol w="3947237">
                  <a:extLst>
                    <a:ext uri="{9D8B030D-6E8A-4147-A177-3AD203B41FA5}">
                      <a16:colId xmlns:a16="http://schemas.microsoft.com/office/drawing/2014/main" val="3837258187"/>
                    </a:ext>
                  </a:extLst>
                </a:gridCol>
              </a:tblGrid>
              <a:tr h="119816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b="1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Компоненты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Стоимость в рублях</a:t>
                      </a:r>
                      <a:endParaRPr lang="ru-RU" sz="2400" b="1" u="none" strike="noStrike" noProof="0" dirty="0">
                        <a:latin typeface="Roboto Medium" panose="02000000000000000000" pitchFamily="2" charset="0"/>
                        <a:ea typeface="Roboto Medium" panose="02000000000000000000" pitchFamily="2" charset="0"/>
                        <a:cs typeface="Roboto Medium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1385804"/>
                  </a:ext>
                </a:extLst>
              </a:tr>
              <a:tr h="709453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0" i="0" cap="all" dirty="0">
                          <a:solidFill>
                            <a:schemeClr val="tx1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JETSON TX2</a:t>
                      </a: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 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36000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3135613"/>
                  </a:ext>
                </a:extLst>
              </a:tr>
              <a:tr h="709453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 b="0" i="0" dirty="0">
                          <a:solidFill>
                            <a:srgbClr val="333333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2 ТБ Жесткий диск WD </a:t>
                      </a:r>
                      <a:r>
                        <a:rPr lang="ru-RU" sz="2400" b="0" i="0" dirty="0" err="1">
                          <a:solidFill>
                            <a:srgbClr val="333333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Blue</a:t>
                      </a:r>
                      <a:endParaRPr lang="ru-RU" b="0" dirty="0">
                        <a:latin typeface="Roboto Medium" panose="02000000000000000000" pitchFamily="2" charset="0"/>
                        <a:ea typeface="Roboto Medium" panose="02000000000000000000" pitchFamily="2" charset="0"/>
                        <a:cs typeface="Roboto Medium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7000</a:t>
                      </a:r>
                      <a:endParaRPr lang="ru-RU" dirty="0">
                        <a:latin typeface="Roboto Medium" panose="02000000000000000000" pitchFamily="2" charset="0"/>
                        <a:ea typeface="Roboto Medium" panose="02000000000000000000" pitchFamily="2" charset="0"/>
                        <a:cs typeface="Roboto Medium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829441"/>
                  </a:ext>
                </a:extLst>
              </a:tr>
              <a:tr h="70945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Камера видеонаблюдения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99170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D760CE0-76E6-C443-C3E9-A123E21E0BF6}"/>
              </a:ext>
            </a:extLst>
          </p:cNvPr>
          <p:cNvSpPr txBox="1"/>
          <p:nvPr/>
        </p:nvSpPr>
        <p:spPr>
          <a:xfrm>
            <a:off x="3156131" y="5227538"/>
            <a:ext cx="374077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800" b="1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Итого 48</a:t>
            </a:r>
            <a:r>
              <a:rPr lang="en-US" sz="2800" b="1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ru-RU" sz="2800" b="1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000 рублей</a:t>
            </a:r>
          </a:p>
        </p:txBody>
      </p:sp>
      <p:grpSp>
        <p:nvGrpSpPr>
          <p:cNvPr id="7" name="Группа 6"/>
          <p:cNvGrpSpPr/>
          <p:nvPr/>
        </p:nvGrpSpPr>
        <p:grpSpPr>
          <a:xfrm>
            <a:off x="9248554" y="5489148"/>
            <a:ext cx="482615" cy="411150"/>
            <a:chOff x="11382831" y="5964573"/>
            <a:chExt cx="593988" cy="506031"/>
          </a:xfrm>
        </p:grpSpPr>
        <p:sp>
          <p:nvSpPr>
            <p:cNvPr id="8" name="Скругленный прямоугольник 7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382831" y="5971367"/>
              <a:ext cx="59398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1</a:t>
              </a:r>
              <a:r>
                <a:rPr lang="en-US" sz="20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1</a:t>
              </a:r>
              <a:endParaRPr lang="ru-RU" sz="20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2932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DFC4DB-B344-87C7-2557-04234D3A0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dirty="0"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Общая стоимость проекта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09410DAF-BA6B-1912-DBB9-AB61705BD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602861"/>
              </p:ext>
            </p:extLst>
          </p:nvPr>
        </p:nvGraphicFramePr>
        <p:xfrm>
          <a:off x="277576" y="1595366"/>
          <a:ext cx="9039040" cy="43688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581006">
                  <a:extLst>
                    <a:ext uri="{9D8B030D-6E8A-4147-A177-3AD203B41FA5}">
                      <a16:colId xmlns:a16="http://schemas.microsoft.com/office/drawing/2014/main" val="881994791"/>
                    </a:ext>
                  </a:extLst>
                </a:gridCol>
                <a:gridCol w="4458034">
                  <a:extLst>
                    <a:ext uri="{9D8B030D-6E8A-4147-A177-3AD203B41FA5}">
                      <a16:colId xmlns:a16="http://schemas.microsoft.com/office/drawing/2014/main" val="3801072464"/>
                    </a:ext>
                  </a:extLst>
                </a:gridCol>
              </a:tblGrid>
              <a:tr h="849313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Позиции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Стоимость в рублях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112026"/>
                  </a:ext>
                </a:extLst>
              </a:tr>
              <a:tr h="418995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Сервер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/>
                          <a:ea typeface="Roboto Medium"/>
                          <a:cs typeface="Roboto Medium"/>
                        </a:rPr>
                        <a:t>48000</a:t>
                      </a:r>
                      <a:endParaRPr lang="ru-RU" sz="2400" dirty="0">
                        <a:latin typeface="Roboto Medium" panose="02000000000000000000" pitchFamily="2" charset="0"/>
                        <a:ea typeface="Roboto Medium" panose="02000000000000000000" pitchFamily="2" charset="0"/>
                        <a:cs typeface="Roboto Medium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961062"/>
                  </a:ext>
                </a:extLst>
              </a:tr>
              <a:tr h="418995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Разработка телеграмм бота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100000/месяц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251567"/>
                  </a:ext>
                </a:extLst>
              </a:tr>
              <a:tr h="75872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Разработка компьютерного зрения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170000/месяц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0538058"/>
                  </a:ext>
                </a:extLst>
              </a:tr>
              <a:tr h="41899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Бизнес аналитик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90000/месяц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8450159"/>
                  </a:ext>
                </a:extLst>
              </a:tr>
              <a:tr h="475615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Инженер-сборщик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100000/месяц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29822"/>
                  </a:ext>
                </a:extLst>
              </a:tr>
              <a:tr h="849313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Установка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150000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841429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673006" y="6088213"/>
            <a:ext cx="40488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Итого 828 000 рублей</a:t>
            </a:r>
            <a:r>
              <a:rPr lang="ru-RU" dirty="0"/>
              <a:t>.</a:t>
            </a:r>
          </a:p>
        </p:txBody>
      </p:sp>
      <p:grpSp>
        <p:nvGrpSpPr>
          <p:cNvPr id="5" name="Группа 4"/>
          <p:cNvGrpSpPr/>
          <p:nvPr/>
        </p:nvGrpSpPr>
        <p:grpSpPr>
          <a:xfrm>
            <a:off x="9260172" y="5493285"/>
            <a:ext cx="482615" cy="411150"/>
            <a:chOff x="11392209" y="5964573"/>
            <a:chExt cx="593988" cy="506031"/>
          </a:xfrm>
        </p:grpSpPr>
        <p:sp>
          <p:nvSpPr>
            <p:cNvPr id="6" name="Скругленный прямоугольник 5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392209" y="5971364"/>
              <a:ext cx="593988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1</a:t>
              </a:r>
              <a:r>
                <a:rPr lang="en-US" sz="20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2</a:t>
              </a:r>
              <a:endParaRPr lang="ru-RU" sz="20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2233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842AFD-88D0-B47D-3083-E22DE9D5A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dirty="0"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Даты работы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BE949678-0BEF-4C7B-75C4-32F154B7F9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005219"/>
              </p:ext>
            </p:extLst>
          </p:nvPr>
        </p:nvGraphicFramePr>
        <p:xfrm>
          <a:off x="1073649" y="1366464"/>
          <a:ext cx="7839182" cy="470827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919591">
                  <a:extLst>
                    <a:ext uri="{9D8B030D-6E8A-4147-A177-3AD203B41FA5}">
                      <a16:colId xmlns:a16="http://schemas.microsoft.com/office/drawing/2014/main" val="1217722326"/>
                    </a:ext>
                  </a:extLst>
                </a:gridCol>
                <a:gridCol w="3919591">
                  <a:extLst>
                    <a:ext uri="{9D8B030D-6E8A-4147-A177-3AD203B41FA5}">
                      <a16:colId xmlns:a16="http://schemas.microsoft.com/office/drawing/2014/main" val="3810913330"/>
                    </a:ext>
                  </a:extLst>
                </a:gridCol>
              </a:tblGrid>
              <a:tr h="1229726"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Дата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Этапы</a:t>
                      </a:r>
                      <a:r>
                        <a:rPr lang="ru-RU" sz="2800" baseline="0" dirty="0">
                          <a:latin typeface="Roboto Medium" panose="02000000000000000000" pitchFamily="2" charset="0"/>
                          <a:ea typeface="Roboto Medium" panose="02000000000000000000" pitchFamily="2" charset="0"/>
                          <a:cs typeface="Roboto Medium" panose="02000000000000000000" pitchFamily="2" charset="0"/>
                        </a:rPr>
                        <a:t> работы</a:t>
                      </a:r>
                      <a:endParaRPr lang="ru-RU" sz="2800" dirty="0">
                        <a:latin typeface="Roboto Medium" panose="02000000000000000000" pitchFamily="2" charset="0"/>
                        <a:ea typeface="Roboto Medium" panose="02000000000000000000" pitchFamily="2" charset="0"/>
                        <a:cs typeface="Roboto Medium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9537254"/>
                  </a:ext>
                </a:extLst>
              </a:tr>
              <a:tr h="1144913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/>
                          <a:ea typeface="Roboto Medium"/>
                          <a:cs typeface="Roboto Medium"/>
                        </a:rPr>
                        <a:t>08.11.23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/>
                          <a:ea typeface="Roboto Medium"/>
                          <a:cs typeface="Roboto Medium"/>
                        </a:rPr>
                        <a:t>Посещение</a:t>
                      </a:r>
                      <a:r>
                        <a:rPr lang="ru-RU" sz="2400" baseline="0" dirty="0">
                          <a:latin typeface="Roboto Medium"/>
                          <a:ea typeface="Roboto Medium"/>
                          <a:cs typeface="Roboto Medium"/>
                        </a:rPr>
                        <a:t> УГМК</a:t>
                      </a:r>
                      <a:endParaRPr lang="ru-RU" sz="2400" dirty="0">
                        <a:latin typeface="Roboto Medium"/>
                        <a:ea typeface="Roboto Medium"/>
                        <a:cs typeface="Roboto Medium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548259"/>
                  </a:ext>
                </a:extLst>
              </a:tr>
              <a:tr h="1144913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/>
                          <a:ea typeface="Roboto Medium"/>
                          <a:cs typeface="Roboto Medium"/>
                        </a:rPr>
                        <a:t>02.01.24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/>
                          <a:ea typeface="Roboto Medium"/>
                          <a:cs typeface="Roboto Medium"/>
                        </a:rPr>
                        <a:t>Разработка нейронной модели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381739"/>
                  </a:ext>
                </a:extLst>
              </a:tr>
              <a:tr h="1144913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/>
                          <a:ea typeface="Roboto Medium"/>
                          <a:cs typeface="Roboto Medium"/>
                        </a:rPr>
                        <a:t>27.02.24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latin typeface="Roboto Medium"/>
                          <a:ea typeface="Roboto Medium"/>
                          <a:cs typeface="Roboto Medium"/>
                        </a:rPr>
                        <a:t>Создание</a:t>
                      </a:r>
                      <a:r>
                        <a:rPr lang="ru-RU" sz="2400" baseline="0" dirty="0">
                          <a:latin typeface="Roboto Medium"/>
                          <a:ea typeface="Roboto Medium"/>
                          <a:cs typeface="Roboto Medium"/>
                        </a:rPr>
                        <a:t> </a:t>
                      </a:r>
                      <a:r>
                        <a:rPr lang="ru-RU" sz="2400" baseline="0" err="1">
                          <a:latin typeface="Roboto Medium"/>
                          <a:ea typeface="Roboto Medium"/>
                          <a:cs typeface="Roboto Medium"/>
                        </a:rPr>
                        <a:t>мвп</a:t>
                      </a:r>
                      <a:r>
                        <a:rPr lang="ru-RU" sz="2400" baseline="0" dirty="0">
                          <a:latin typeface="Roboto Medium"/>
                          <a:ea typeface="Roboto Medium"/>
                          <a:cs typeface="Roboto Medium"/>
                        </a:rPr>
                        <a:t> прототипа и тестирование на предприятии</a:t>
                      </a:r>
                      <a:endParaRPr lang="ru-RU" sz="2400" dirty="0">
                        <a:latin typeface="Roboto Medium"/>
                        <a:ea typeface="Roboto Medium"/>
                        <a:cs typeface="Roboto Medium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4279828"/>
                  </a:ext>
                </a:extLst>
              </a:tr>
            </a:tbl>
          </a:graphicData>
        </a:graphic>
      </p:graphicFrame>
      <p:grpSp>
        <p:nvGrpSpPr>
          <p:cNvPr id="13" name="Группа 12"/>
          <p:cNvGrpSpPr/>
          <p:nvPr/>
        </p:nvGrpSpPr>
        <p:grpSpPr>
          <a:xfrm>
            <a:off x="9250172" y="5488326"/>
            <a:ext cx="482615" cy="411150"/>
            <a:chOff x="11382831" y="5964573"/>
            <a:chExt cx="593988" cy="506031"/>
          </a:xfrm>
        </p:grpSpPr>
        <p:sp>
          <p:nvSpPr>
            <p:cNvPr id="14" name="Скругленный прямоугольник 13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1382831" y="5971367"/>
              <a:ext cx="59398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1</a:t>
              </a:r>
              <a:r>
                <a:rPr lang="en-US" sz="20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3</a:t>
              </a:r>
              <a:endParaRPr lang="ru-RU" sz="20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9004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0375" y="160338"/>
            <a:ext cx="9086322" cy="1250280"/>
          </a:xfrm>
        </p:spPr>
        <p:txBody>
          <a:bodyPr/>
          <a:lstStyle/>
          <a:p>
            <a:pPr algn="ctr"/>
            <a:r>
              <a:rPr lang="ru-RU" sz="4800" dirty="0">
                <a:latin typeface="Bebas Neue Bold" panose="020B0606020202050201" pitchFamily="34" charset="-52"/>
              </a:rPr>
              <a:t>Инструменты и источники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/>
          </p:nvPr>
        </p:nvSpPr>
        <p:spPr>
          <a:xfrm>
            <a:off x="10249705" y="2284499"/>
            <a:ext cx="8915040" cy="3977280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 descr="https://rio.websummit.com/wp-media/2022/11/Mir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580" y="1865995"/>
            <a:ext cx="2037560" cy="1437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18270" y="3472920"/>
            <a:ext cx="103365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  <a:hlinkClick r:id="rId3"/>
              </a:rPr>
              <a:t>Miro</a:t>
            </a:r>
          </a:p>
          <a:p>
            <a:endParaRPr lang="ru-RU" dirty="0"/>
          </a:p>
        </p:txBody>
      </p:sp>
      <p:sp>
        <p:nvSpPr>
          <p:cNvPr id="6" name="AutoShape 4" descr="https://res.cloudinary.com/startup-grind/image/upload/c_fill,dpr_2.0,f_auto,g_center,h_1080,q_100,w_1080/v1/gcs/platform-data-dsc/events/GH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30" name="Picture 6" descr="https://res.cloudinary.com/startup-grind/image/upload/c_fill,dpr_2.0,f_auto,g_center,h_1080,q_100,w_1080/v1/gcs/platform-data-dsc/events/GH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9875838"/>
            <a:ext cx="1764665" cy="1764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https://res.cloudinary.com/startup-grind/image/upload/c_fill,dpr_2.0,f_auto,g_center,h_1080,q_100,w_1080/v1/gcs/platform-data-dsc/events/GH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623" y="1925750"/>
            <a:ext cx="1432499" cy="1432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298152" y="3472921"/>
            <a:ext cx="136144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  <a:hlinkClick r:id="rId6"/>
              </a:rPr>
              <a:t>GitHub</a:t>
            </a:r>
            <a:endParaRPr lang="en-US" sz="2800" dirty="0"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endParaRPr lang="ru-RU" dirty="0"/>
          </a:p>
        </p:txBody>
      </p:sp>
      <p:pic>
        <p:nvPicPr>
          <p:cNvPr id="4" name="Picture 2" descr="https://www.all-over-ip.ru/hs-fs/hubfs/AOIP/2022/AoIP%20Partners%20logo%202022/VizorLabs_sq.png?width=1000&amp;height=1000&amp;name=VizorLabs_sq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575" y="1865995"/>
            <a:ext cx="1552008" cy="1552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415971" y="3472921"/>
            <a:ext cx="208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  <a:hlinkClick r:id="rId3"/>
              </a:rPr>
              <a:t>vizorlabs.ru</a:t>
            </a:r>
          </a:p>
        </p:txBody>
      </p:sp>
      <p:grpSp>
        <p:nvGrpSpPr>
          <p:cNvPr id="12" name="Группа 11"/>
          <p:cNvGrpSpPr/>
          <p:nvPr/>
        </p:nvGrpSpPr>
        <p:grpSpPr>
          <a:xfrm>
            <a:off x="9248554" y="5489148"/>
            <a:ext cx="482615" cy="411150"/>
            <a:chOff x="11382831" y="5964573"/>
            <a:chExt cx="593988" cy="506031"/>
          </a:xfrm>
        </p:grpSpPr>
        <p:sp>
          <p:nvSpPr>
            <p:cNvPr id="13" name="Скругленный прямоугольник 12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1382831" y="5971367"/>
              <a:ext cx="59398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1295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spc="-1" dirty="0">
                <a:solidFill>
                  <a:srgbClr val="000000"/>
                </a:solidFill>
                <a:latin typeface="Bebas Neue Bold" panose="020B0606020202050201" pitchFamily="34" charset="-52"/>
              </a:rPr>
              <a:t>Экологический аспект</a:t>
            </a:r>
            <a:endParaRPr lang="ru-RU" sz="4800" dirty="0">
              <a:latin typeface="Bebas Neue Bold" panose="020B0606020202050201" pitchFamily="34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/>
          </p:nvPr>
        </p:nvSpPr>
        <p:spPr>
          <a:xfrm>
            <a:off x="495000" y="4415815"/>
            <a:ext cx="8915040" cy="1732067"/>
          </a:xfrm>
        </p:spPr>
        <p:txBody>
          <a:bodyPr/>
          <a:lstStyle/>
          <a:p>
            <a:pPr marL="0" indent="0" algn="ctr">
              <a:buNone/>
            </a:pPr>
            <a:r>
              <a:rPr lang="ru-RU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При правильной утилизации электронных компонентов не нанесет вреда природе</a:t>
            </a:r>
          </a:p>
        </p:txBody>
      </p:sp>
      <p:pic>
        <p:nvPicPr>
          <p:cNvPr id="4" name="Рисунок 4" descr="Изображение выглядит как текст, визитная карточка, королева,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>
            <a:off x="3435004" y="1546153"/>
            <a:ext cx="3033889" cy="2986935"/>
          </a:xfrm>
          <a:prstGeom prst="rect">
            <a:avLst/>
          </a:prstGeom>
          <a:ln w="12600">
            <a:noFill/>
          </a:ln>
        </p:spPr>
      </p:pic>
      <p:grpSp>
        <p:nvGrpSpPr>
          <p:cNvPr id="5" name="Группа 4"/>
          <p:cNvGrpSpPr/>
          <p:nvPr/>
        </p:nvGrpSpPr>
        <p:grpSpPr>
          <a:xfrm>
            <a:off x="9248554" y="5489148"/>
            <a:ext cx="482615" cy="411150"/>
            <a:chOff x="11382831" y="5964573"/>
            <a:chExt cx="593988" cy="506031"/>
          </a:xfrm>
        </p:grpSpPr>
        <p:sp>
          <p:nvSpPr>
            <p:cNvPr id="6" name="Скругленный прямоугольник 5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382831" y="5971367"/>
              <a:ext cx="59398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8454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474528" y="1381710"/>
            <a:ext cx="8913000" cy="156913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95360" y="274680"/>
            <a:ext cx="89146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4800" b="0" strike="noStrike" spc="-1" dirty="0">
                <a:solidFill>
                  <a:srgbClr val="000000"/>
                </a:solidFill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Проблема</a:t>
            </a:r>
          </a:p>
        </p:txBody>
      </p:sp>
      <p:sp>
        <p:nvSpPr>
          <p:cNvPr id="96" name="AutoShape 2"/>
          <p:cNvSpPr/>
          <p:nvPr/>
        </p:nvSpPr>
        <p:spPr>
          <a:xfrm>
            <a:off x="155520" y="-14436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97" name="AutoShape 4"/>
          <p:cNvSpPr/>
          <p:nvPr/>
        </p:nvSpPr>
        <p:spPr>
          <a:xfrm>
            <a:off x="307800" y="79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98" name="AutoShape 34"/>
          <p:cNvSpPr/>
          <p:nvPr/>
        </p:nvSpPr>
        <p:spPr>
          <a:xfrm>
            <a:off x="460440" y="160200"/>
            <a:ext cx="6186960" cy="618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58B91A-A69F-A85A-32DF-DACCDE613A52}"/>
              </a:ext>
            </a:extLst>
          </p:cNvPr>
          <p:cNvSpPr txBox="1"/>
          <p:nvPr/>
        </p:nvSpPr>
        <p:spPr>
          <a:xfrm>
            <a:off x="491260" y="1473782"/>
            <a:ext cx="887953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Часто сотрудники завода не соблюдают требования по ношению спецодежды на рабочем месте, что приводит к снижению безопасности на производстве.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1691640" y="3103128"/>
            <a:ext cx="6512560" cy="2753360"/>
          </a:xfrm>
          <a:prstGeom prst="roundRect">
            <a:avLst>
              <a:gd name="adj" fmla="val 8450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" name="Группа 8"/>
          <p:cNvGrpSpPr/>
          <p:nvPr/>
        </p:nvGrpSpPr>
        <p:grpSpPr>
          <a:xfrm>
            <a:off x="9286995" y="5457165"/>
            <a:ext cx="405728" cy="492443"/>
            <a:chOff x="11430147" y="5925200"/>
            <a:chExt cx="499358" cy="606083"/>
          </a:xfrm>
        </p:grpSpPr>
        <p:sp>
          <p:nvSpPr>
            <p:cNvPr id="10" name="Скругленный прямоугольник 9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464583" y="5925200"/>
              <a:ext cx="367801" cy="606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6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95360" y="381651"/>
            <a:ext cx="89146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4800" b="0" strike="noStrike" spc="-1" dirty="0">
                <a:solidFill>
                  <a:srgbClr val="000000"/>
                </a:solidFill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Актуальность</a:t>
            </a:r>
          </a:p>
        </p:txBody>
      </p:sp>
      <p:sp>
        <p:nvSpPr>
          <p:cNvPr id="101" name="AutoShape 2"/>
          <p:cNvSpPr/>
          <p:nvPr/>
        </p:nvSpPr>
        <p:spPr>
          <a:xfrm>
            <a:off x="155520" y="-14436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102" name="AutoShape 4"/>
          <p:cNvSpPr/>
          <p:nvPr/>
        </p:nvSpPr>
        <p:spPr>
          <a:xfrm>
            <a:off x="307800" y="79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pic>
        <p:nvPicPr>
          <p:cNvPr id="3" name="Рисунок 2" descr="Изображение выглядит как одежда, человек, стул, мебель&#10;&#10;Автоматически созданное описание">
            <a:extLst>
              <a:ext uri="{FF2B5EF4-FFF2-40B4-BE49-F238E27FC236}">
                <a16:creationId xmlns:a16="http://schemas.microsoft.com/office/drawing/2014/main" id="{1B9D8EE6-64A0-D83F-EF63-D51F156CE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649" y="1787412"/>
            <a:ext cx="3693990" cy="2763628"/>
          </a:xfrm>
          <a:prstGeom prst="rect">
            <a:avLst/>
          </a:prstGeom>
        </p:spPr>
      </p:pic>
      <p:pic>
        <p:nvPicPr>
          <p:cNvPr id="4" name="Рисунок 3" descr="Изображение выглядит как одежда, человек, спецодежда, Синий воротничок&#10;&#10;Автоматически созданное описание">
            <a:extLst>
              <a:ext uri="{FF2B5EF4-FFF2-40B4-BE49-F238E27FC236}">
                <a16:creationId xmlns:a16="http://schemas.microsoft.com/office/drawing/2014/main" id="{719E48FD-8776-6268-2394-FB6187A2D2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8064" y="1787412"/>
            <a:ext cx="3683211" cy="2763628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9286995" y="5457165"/>
            <a:ext cx="405728" cy="492443"/>
            <a:chOff x="11430147" y="5925200"/>
            <a:chExt cx="499358" cy="606083"/>
          </a:xfrm>
        </p:grpSpPr>
        <p:sp>
          <p:nvSpPr>
            <p:cNvPr id="8" name="Скругленный прямоугольник 7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464583" y="5925200"/>
              <a:ext cx="367801" cy="606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6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3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45005" y="4795445"/>
            <a:ext cx="40572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Встреча с начальником информационных технологий </a:t>
            </a:r>
            <a:r>
              <a:rPr lang="ru-RU" sz="2000" dirty="0" err="1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Электрокабельного</a:t>
            </a:r>
            <a:r>
              <a:rPr lang="ru-RU" sz="20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ru-RU" sz="2000" dirty="0" err="1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Кольчугинского</a:t>
            </a:r>
            <a:r>
              <a:rPr lang="ru-RU" sz="20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завода.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60014" y="4814521"/>
            <a:ext cx="3239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Экскурсия по производству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0BBF3F-BFBE-63A9-42F6-FCF74F42D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dirty="0"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Целевая аудитория проекта</a:t>
            </a:r>
          </a:p>
        </p:txBody>
      </p:sp>
      <p:pic>
        <p:nvPicPr>
          <p:cNvPr id="8" name="Рисунок 7" descr="Изображение выглядит как одежда, машина, человек, Техник&#10;&#10;Автоматически созданное описание">
            <a:extLst>
              <a:ext uri="{FF2B5EF4-FFF2-40B4-BE49-F238E27FC236}">
                <a16:creationId xmlns:a16="http://schemas.microsoft.com/office/drawing/2014/main" id="{17754593-7E7D-1D5F-BE8E-5422805FE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385" y="1715876"/>
            <a:ext cx="7715585" cy="3986285"/>
          </a:xfrm>
          <a:prstGeom prst="rect">
            <a:avLst/>
          </a:prstGeom>
        </p:spPr>
      </p:pic>
      <p:grpSp>
        <p:nvGrpSpPr>
          <p:cNvPr id="4" name="Группа 3"/>
          <p:cNvGrpSpPr/>
          <p:nvPr/>
        </p:nvGrpSpPr>
        <p:grpSpPr>
          <a:xfrm>
            <a:off x="9286995" y="5457165"/>
            <a:ext cx="405728" cy="492443"/>
            <a:chOff x="11430147" y="5925200"/>
            <a:chExt cx="499358" cy="606083"/>
          </a:xfrm>
        </p:grpSpPr>
        <p:sp>
          <p:nvSpPr>
            <p:cNvPr id="5" name="Скругленный прямоугольник 4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464583" y="5925200"/>
              <a:ext cx="367801" cy="606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6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6643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/>
        </p:nvSpPr>
        <p:spPr>
          <a:xfrm>
            <a:off x="838200" y="2062120"/>
            <a:ext cx="8224520" cy="2789280"/>
          </a:xfrm>
          <a:prstGeom prst="roundRect">
            <a:avLst>
              <a:gd name="adj" fmla="val 974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93120" y="210962"/>
            <a:ext cx="8914680" cy="114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4800" strike="noStrike" spc="-1" dirty="0">
                <a:solidFill>
                  <a:srgbClr val="000000"/>
                </a:solidFill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Цель проекта</a:t>
            </a:r>
          </a:p>
        </p:txBody>
      </p:sp>
      <p:sp>
        <p:nvSpPr>
          <p:cNvPr id="107" name="AutoShape 2"/>
          <p:cNvSpPr/>
          <p:nvPr/>
        </p:nvSpPr>
        <p:spPr>
          <a:xfrm>
            <a:off x="155520" y="-14436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108" name="AutoShape 4"/>
          <p:cNvSpPr/>
          <p:nvPr/>
        </p:nvSpPr>
        <p:spPr>
          <a:xfrm>
            <a:off x="307800" y="79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C8A049-8A4F-74C0-9F08-E05DBB411C4B}"/>
              </a:ext>
            </a:extLst>
          </p:cNvPr>
          <p:cNvSpPr txBox="1"/>
          <p:nvPr/>
        </p:nvSpPr>
        <p:spPr>
          <a:xfrm>
            <a:off x="1171474" y="2326640"/>
            <a:ext cx="7891246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8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Разработать систему контроля ношения спецодежды сотрудниками на территории завода УГМК до февраля 2024 для снижения количества травм на производстве. </a:t>
            </a:r>
          </a:p>
        </p:txBody>
      </p:sp>
      <p:grpSp>
        <p:nvGrpSpPr>
          <p:cNvPr id="7" name="Группа 6"/>
          <p:cNvGrpSpPr/>
          <p:nvPr/>
        </p:nvGrpSpPr>
        <p:grpSpPr>
          <a:xfrm>
            <a:off x="9286995" y="5457165"/>
            <a:ext cx="405728" cy="492443"/>
            <a:chOff x="11430147" y="5925200"/>
            <a:chExt cx="499358" cy="606083"/>
          </a:xfrm>
        </p:grpSpPr>
        <p:sp>
          <p:nvSpPr>
            <p:cNvPr id="8" name="Скругленный прямоугольник 7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464583" y="5925200"/>
              <a:ext cx="367801" cy="606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6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5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4800" b="0" strike="noStrike" spc="-1" dirty="0">
                <a:solidFill>
                  <a:srgbClr val="000000"/>
                </a:solidFill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Наше решение</a:t>
            </a:r>
          </a:p>
        </p:txBody>
      </p:sp>
      <p:sp>
        <p:nvSpPr>
          <p:cNvPr id="116" name="AutoShape 2"/>
          <p:cNvSpPr/>
          <p:nvPr/>
        </p:nvSpPr>
        <p:spPr>
          <a:xfrm>
            <a:off x="155520" y="-14436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117" name="AutoShape 4"/>
          <p:cNvSpPr/>
          <p:nvPr/>
        </p:nvSpPr>
        <p:spPr>
          <a:xfrm>
            <a:off x="307800" y="79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118" name="AutoShape 34"/>
          <p:cNvSpPr/>
          <p:nvPr/>
        </p:nvSpPr>
        <p:spPr>
          <a:xfrm>
            <a:off x="1905065" y="2125243"/>
            <a:ext cx="6186960" cy="618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pic>
        <p:nvPicPr>
          <p:cNvPr id="7" name="Рисунок 6" descr="Изображение выглядит как электроника, Электронное устройство, кабель, Электронная техника&#10;&#10;Автоматически созданное описание">
            <a:extLst>
              <a:ext uri="{FF2B5EF4-FFF2-40B4-BE49-F238E27FC236}">
                <a16:creationId xmlns:a16="http://schemas.microsoft.com/office/drawing/2014/main" id="{0F45A442-C99D-E2D2-D5C6-CC2183D1D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398" y="1339959"/>
            <a:ext cx="2744948" cy="1980007"/>
          </a:xfrm>
          <a:prstGeom prst="rect">
            <a:avLst/>
          </a:prstGeom>
        </p:spPr>
      </p:pic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1267A5A9-EF6A-C62E-3742-59D09A233131}"/>
              </a:ext>
            </a:extLst>
          </p:cNvPr>
          <p:cNvCxnSpPr/>
          <p:nvPr/>
        </p:nvCxnSpPr>
        <p:spPr>
          <a:xfrm>
            <a:off x="3437330" y="2384060"/>
            <a:ext cx="914401" cy="21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Рисунок 8" descr="Изображение выглядит как одежда, человек, в помещении, защитная одежда&#10;&#10;Автоматически созданное описание">
            <a:extLst>
              <a:ext uri="{FF2B5EF4-FFF2-40B4-BE49-F238E27FC236}">
                <a16:creationId xmlns:a16="http://schemas.microsoft.com/office/drawing/2014/main" id="{BAF61F40-BD40-72F9-1BCE-6B3FF97E98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110" y="1272687"/>
            <a:ext cx="1426040" cy="2510204"/>
          </a:xfrm>
          <a:prstGeom prst="rect">
            <a:avLst/>
          </a:prstGeom>
        </p:spPr>
      </p:pic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8A1AFAAB-5A5B-954F-E84E-C3C42069918B}"/>
              </a:ext>
            </a:extLst>
          </p:cNvPr>
          <p:cNvCxnSpPr>
            <a:endCxn id="12" idx="1"/>
          </p:cNvCxnSpPr>
          <p:nvPr/>
        </p:nvCxnSpPr>
        <p:spPr>
          <a:xfrm>
            <a:off x="6353756" y="2422280"/>
            <a:ext cx="1284224" cy="629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Рисунок 11" descr="Изображение выглядит как текст, Шрифт, Графика,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A6F2A00E-D4F8-DE0D-55B0-245BCD5D8C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7980" y="1354340"/>
            <a:ext cx="1490848" cy="2261748"/>
          </a:xfrm>
          <a:prstGeom prst="rect">
            <a:avLst/>
          </a:prstGeom>
        </p:spPr>
      </p:pic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677C3762-EF7D-4602-286F-FC2A3CFC96B3}"/>
              </a:ext>
            </a:extLst>
          </p:cNvPr>
          <p:cNvCxnSpPr/>
          <p:nvPr/>
        </p:nvCxnSpPr>
        <p:spPr>
          <a:xfrm flipH="1">
            <a:off x="6378657" y="4829236"/>
            <a:ext cx="944341" cy="3069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Рисунок 13" descr="Изображение выглядит как колесо, текст, одежда, обувь&#10;&#10;Автоматически созданное описание">
            <a:extLst>
              <a:ext uri="{FF2B5EF4-FFF2-40B4-BE49-F238E27FC236}">
                <a16:creationId xmlns:a16="http://schemas.microsoft.com/office/drawing/2014/main" id="{A5635A21-8031-9078-553E-7660BACD95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9695" y="4209075"/>
            <a:ext cx="1890904" cy="2275631"/>
          </a:xfrm>
          <a:prstGeom prst="rect">
            <a:avLst/>
          </a:prstGeom>
        </p:spPr>
      </p:pic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EC88F0D6-C201-357C-512D-37A45AA7801B}"/>
              </a:ext>
            </a:extLst>
          </p:cNvPr>
          <p:cNvCxnSpPr/>
          <p:nvPr/>
        </p:nvCxnSpPr>
        <p:spPr>
          <a:xfrm flipH="1">
            <a:off x="3350443" y="5339357"/>
            <a:ext cx="866616" cy="98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7"/>
          <a:srcRect r="46355" b="-190"/>
          <a:stretch/>
        </p:blipFill>
        <p:spPr>
          <a:xfrm>
            <a:off x="7491056" y="3663479"/>
            <a:ext cx="1823918" cy="1825677"/>
          </a:xfrm>
          <a:prstGeom prst="rect">
            <a:avLst/>
          </a:prstGeom>
        </p:spPr>
      </p:pic>
      <p:grpSp>
        <p:nvGrpSpPr>
          <p:cNvPr id="18" name="Группа 17"/>
          <p:cNvGrpSpPr/>
          <p:nvPr/>
        </p:nvGrpSpPr>
        <p:grpSpPr>
          <a:xfrm>
            <a:off x="9286995" y="5457165"/>
            <a:ext cx="405728" cy="492443"/>
            <a:chOff x="11430147" y="5925200"/>
            <a:chExt cx="499358" cy="606083"/>
          </a:xfrm>
        </p:grpSpPr>
        <p:sp>
          <p:nvSpPr>
            <p:cNvPr id="19" name="Скругленный прямоугольник 18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1464583" y="5925200"/>
              <a:ext cx="367801" cy="606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6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6</a:t>
              </a:r>
            </a:p>
          </p:txBody>
        </p:sp>
      </p:grpSp>
      <p:pic>
        <p:nvPicPr>
          <p:cNvPr id="6" name="Рисунок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66" y="4472434"/>
            <a:ext cx="3074280" cy="196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111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11999" y="322108"/>
            <a:ext cx="8674851" cy="653339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4800" b="0" strike="noStrike" spc="-1" dirty="0">
                <a:solidFill>
                  <a:srgbClr val="000000"/>
                </a:solidFill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Задачи</a:t>
            </a:r>
          </a:p>
        </p:txBody>
      </p:sp>
      <p:sp>
        <p:nvSpPr>
          <p:cNvPr id="111" name="AutoShape 2"/>
          <p:cNvSpPr/>
          <p:nvPr/>
        </p:nvSpPr>
        <p:spPr>
          <a:xfrm>
            <a:off x="155520" y="-14436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112" name="AutoShape 4"/>
          <p:cNvSpPr/>
          <p:nvPr/>
        </p:nvSpPr>
        <p:spPr>
          <a:xfrm>
            <a:off x="307800" y="7920"/>
            <a:ext cx="304200" cy="30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113" name="AutoShape 34"/>
          <p:cNvSpPr/>
          <p:nvPr/>
        </p:nvSpPr>
        <p:spPr>
          <a:xfrm>
            <a:off x="460440" y="160200"/>
            <a:ext cx="6186960" cy="618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>
              <a:lnSpc>
                <a:spcPct val="100000"/>
              </a:lnSpc>
            </a:pPr>
            <a:endParaRPr lang="ru-RU" sz="1800" b="0" strike="noStrike" spc="-1">
              <a:solidFill>
                <a:srgbClr val="000000"/>
              </a:solidFill>
              <a:latin typeface="Calibri"/>
              <a:ea typeface="DejaVu Sans"/>
            </a:endParaRPr>
          </a:p>
        </p:txBody>
      </p:sp>
      <p:grpSp>
        <p:nvGrpSpPr>
          <p:cNvPr id="3" name="Группа 2"/>
          <p:cNvGrpSpPr/>
          <p:nvPr/>
        </p:nvGrpSpPr>
        <p:grpSpPr>
          <a:xfrm>
            <a:off x="733597" y="1377012"/>
            <a:ext cx="8640803" cy="707886"/>
            <a:chOff x="733597" y="1416960"/>
            <a:chExt cx="8640803" cy="707886"/>
          </a:xfrm>
        </p:grpSpPr>
        <p:grpSp>
          <p:nvGrpSpPr>
            <p:cNvPr id="7" name="Группа 6"/>
            <p:cNvGrpSpPr/>
            <p:nvPr/>
          </p:nvGrpSpPr>
          <p:grpSpPr>
            <a:xfrm>
              <a:off x="733597" y="1525904"/>
              <a:ext cx="336446" cy="319111"/>
              <a:chOff x="5070764" y="1602684"/>
              <a:chExt cx="847898" cy="899257"/>
            </a:xfrm>
          </p:grpSpPr>
          <p:sp>
            <p:nvSpPr>
              <p:cNvPr id="8" name="Овал 7"/>
              <p:cNvSpPr/>
              <p:nvPr/>
            </p:nvSpPr>
            <p:spPr>
              <a:xfrm>
                <a:off x="5070764" y="1602684"/>
                <a:ext cx="847898" cy="899257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9" name="Овал 8"/>
              <p:cNvSpPr/>
              <p:nvPr/>
            </p:nvSpPr>
            <p:spPr>
              <a:xfrm>
                <a:off x="5070764" y="1743517"/>
                <a:ext cx="847898" cy="614728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ru-RU" sz="2000" dirty="0">
                    <a:latin typeface="Roboto Medium" panose="02000000000000000000" pitchFamily="2" charset="0"/>
                    <a:ea typeface="Roboto Medium" panose="02000000000000000000" pitchFamily="2" charset="0"/>
                    <a:cs typeface="Roboto Medium" panose="02000000000000000000" pitchFamily="2" charset="0"/>
                  </a:rPr>
                  <a:t>1</a:t>
                </a:r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1157592" y="1416960"/>
              <a:ext cx="821680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spc="-1" dirty="0">
                  <a:solidFill>
                    <a:srgbClr val="000000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Roboto Medium" panose="02000000000000000000" pitchFamily="2" charset="0"/>
                </a:rPr>
                <a:t>Проанализировать литературные и интернет-источники, посвященные теме работы, исследовать предметную область</a:t>
              </a:r>
              <a:r>
                <a:rPr lang="ru-RU" sz="2000" spc="-1" dirty="0">
                  <a:solidFill>
                    <a:srgbClr val="000000"/>
                  </a:solidFill>
                  <a:ea typeface="+mn-lt"/>
                  <a:cs typeface="+mn-lt"/>
                </a:rPr>
                <a:t>.</a:t>
              </a:r>
              <a:endParaRPr lang="ru-RU" sz="2000" dirty="0"/>
            </a:p>
          </p:txBody>
        </p:sp>
      </p:grpSp>
      <p:grpSp>
        <p:nvGrpSpPr>
          <p:cNvPr id="12" name="Группа 11"/>
          <p:cNvGrpSpPr/>
          <p:nvPr/>
        </p:nvGrpSpPr>
        <p:grpSpPr>
          <a:xfrm>
            <a:off x="733597" y="2226026"/>
            <a:ext cx="8640803" cy="707886"/>
            <a:chOff x="733597" y="1416960"/>
            <a:chExt cx="8640803" cy="707886"/>
          </a:xfrm>
        </p:grpSpPr>
        <p:grpSp>
          <p:nvGrpSpPr>
            <p:cNvPr id="13" name="Группа 12"/>
            <p:cNvGrpSpPr/>
            <p:nvPr/>
          </p:nvGrpSpPr>
          <p:grpSpPr>
            <a:xfrm>
              <a:off x="733597" y="1478079"/>
              <a:ext cx="336446" cy="323541"/>
              <a:chOff x="5070764" y="1467913"/>
              <a:chExt cx="847898" cy="911741"/>
            </a:xfrm>
          </p:grpSpPr>
          <p:sp>
            <p:nvSpPr>
              <p:cNvPr id="15" name="Овал 14"/>
              <p:cNvSpPr/>
              <p:nvPr/>
            </p:nvSpPr>
            <p:spPr>
              <a:xfrm>
                <a:off x="5070764" y="1474882"/>
                <a:ext cx="847898" cy="904772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16" name="Овал 15"/>
              <p:cNvSpPr/>
              <p:nvPr/>
            </p:nvSpPr>
            <p:spPr>
              <a:xfrm>
                <a:off x="5070764" y="1467913"/>
                <a:ext cx="847898" cy="85764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ru-RU" sz="2000" dirty="0">
                    <a:latin typeface="Roboto Medium" panose="02000000000000000000" pitchFamily="2" charset="0"/>
                    <a:ea typeface="Roboto Medium" panose="02000000000000000000" pitchFamily="2" charset="0"/>
                    <a:cs typeface="Roboto Medium" panose="02000000000000000000" pitchFamily="2" charset="0"/>
                  </a:rPr>
                  <a:t>2</a:t>
                </a:r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1157592" y="1416960"/>
              <a:ext cx="821680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spc="-1" dirty="0">
                  <a:solidFill>
                    <a:srgbClr val="000000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Roboto Medium" panose="02000000000000000000" pitchFamily="2" charset="0"/>
                </a:rPr>
                <a:t>Разработать проект системы.</a:t>
              </a:r>
              <a:endParaRPr lang="ru-RU" sz="2000" dirty="0">
                <a:solidFill>
                  <a:srgbClr val="000000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endParaRPr>
            </a:p>
            <a:p>
              <a:endParaRPr lang="ru-RU" sz="2000" dirty="0"/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733597" y="4854628"/>
            <a:ext cx="8640803" cy="400110"/>
            <a:chOff x="733597" y="1411786"/>
            <a:chExt cx="8640803" cy="400110"/>
          </a:xfrm>
        </p:grpSpPr>
        <p:grpSp>
          <p:nvGrpSpPr>
            <p:cNvPr id="19" name="Группа 18"/>
            <p:cNvGrpSpPr/>
            <p:nvPr/>
          </p:nvGrpSpPr>
          <p:grpSpPr>
            <a:xfrm>
              <a:off x="733597" y="1443183"/>
              <a:ext cx="336446" cy="350296"/>
              <a:chOff x="5070764" y="1369577"/>
              <a:chExt cx="847898" cy="987135"/>
            </a:xfrm>
          </p:grpSpPr>
          <p:sp>
            <p:nvSpPr>
              <p:cNvPr id="21" name="Овал 20"/>
              <p:cNvSpPr/>
              <p:nvPr/>
            </p:nvSpPr>
            <p:spPr>
              <a:xfrm>
                <a:off x="5070764" y="1396841"/>
                <a:ext cx="847898" cy="933838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2" name="Овал 21"/>
              <p:cNvSpPr/>
              <p:nvPr/>
            </p:nvSpPr>
            <p:spPr>
              <a:xfrm>
                <a:off x="5070764" y="1369577"/>
                <a:ext cx="847898" cy="987135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ru-RU" sz="2000" dirty="0">
                    <a:latin typeface="Roboto Medium" panose="02000000000000000000" pitchFamily="2" charset="0"/>
                    <a:ea typeface="Roboto Medium" panose="02000000000000000000" pitchFamily="2" charset="0"/>
                    <a:cs typeface="Roboto Medium" panose="02000000000000000000" pitchFamily="2" charset="0"/>
                  </a:rPr>
                  <a:t>5</a:t>
                </a: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1157592" y="1411786"/>
              <a:ext cx="82168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spc="-1" dirty="0">
                  <a:solidFill>
                    <a:srgbClr val="000000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Roboto Medium" panose="02000000000000000000" pitchFamily="2" charset="0"/>
                </a:rPr>
                <a:t>Рассчитать экономическую эффективность</a:t>
              </a:r>
              <a:r>
                <a:rPr lang="ru-RU" sz="2000" spc="-1" dirty="0">
                  <a:solidFill>
                    <a:srgbClr val="000000"/>
                  </a:solidFill>
                  <a:ea typeface="+mn-lt"/>
                  <a:cs typeface="+mn-lt"/>
                </a:rPr>
                <a:t>.</a:t>
              </a:r>
              <a:endParaRPr lang="ru-RU" sz="2000" dirty="0"/>
            </a:p>
          </p:txBody>
        </p:sp>
      </p:grpSp>
      <p:grpSp>
        <p:nvGrpSpPr>
          <p:cNvPr id="23" name="Группа 22"/>
          <p:cNvGrpSpPr/>
          <p:nvPr/>
        </p:nvGrpSpPr>
        <p:grpSpPr>
          <a:xfrm>
            <a:off x="733597" y="3964446"/>
            <a:ext cx="8553254" cy="707886"/>
            <a:chOff x="733597" y="1428623"/>
            <a:chExt cx="8553254" cy="707886"/>
          </a:xfrm>
        </p:grpSpPr>
        <p:grpSp>
          <p:nvGrpSpPr>
            <p:cNvPr id="24" name="Группа 23"/>
            <p:cNvGrpSpPr/>
            <p:nvPr/>
          </p:nvGrpSpPr>
          <p:grpSpPr>
            <a:xfrm>
              <a:off x="733597" y="1428908"/>
              <a:ext cx="336446" cy="364075"/>
              <a:chOff x="5070764" y="1329350"/>
              <a:chExt cx="847898" cy="1025965"/>
            </a:xfrm>
          </p:grpSpPr>
          <p:sp>
            <p:nvSpPr>
              <p:cNvPr id="26" name="Овал 25"/>
              <p:cNvSpPr/>
              <p:nvPr/>
            </p:nvSpPr>
            <p:spPr>
              <a:xfrm>
                <a:off x="5070764" y="1382641"/>
                <a:ext cx="847898" cy="948039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27" name="Овал 26"/>
              <p:cNvSpPr/>
              <p:nvPr/>
            </p:nvSpPr>
            <p:spPr>
              <a:xfrm>
                <a:off x="5070764" y="1329350"/>
                <a:ext cx="847898" cy="1025965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ru-RU" sz="2000" dirty="0">
                    <a:latin typeface="Roboto Medium" panose="02000000000000000000" pitchFamily="2" charset="0"/>
                    <a:ea typeface="Roboto Medium" panose="02000000000000000000" pitchFamily="2" charset="0"/>
                    <a:cs typeface="Roboto Medium" panose="02000000000000000000" pitchFamily="2" charset="0"/>
                  </a:rPr>
                  <a:t>4</a:t>
                </a:r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1070043" y="1428623"/>
              <a:ext cx="821680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spc="-1" dirty="0">
                  <a:solidFill>
                    <a:srgbClr val="000000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Roboto Medium" panose="02000000000000000000" pitchFamily="2" charset="0"/>
                </a:rPr>
                <a:t>Провести опытную эксплуатацию разработанной конфигурации</a:t>
              </a:r>
              <a:r>
                <a:rPr lang="ru-RU" sz="2000" spc="-1" dirty="0">
                  <a:solidFill>
                    <a:srgbClr val="000000"/>
                  </a:solidFill>
                  <a:ea typeface="+mn-lt"/>
                  <a:cs typeface="+mn-lt"/>
                </a:rPr>
                <a:t>. </a:t>
              </a:r>
              <a:endParaRPr lang="ru-RU" sz="2000" dirty="0">
                <a:solidFill>
                  <a:srgbClr val="000000"/>
                </a:solidFill>
                <a:ea typeface="+mn-lt"/>
                <a:cs typeface="+mn-lt"/>
              </a:endParaRPr>
            </a:p>
            <a:p>
              <a:endParaRPr lang="ru-RU" sz="2000" dirty="0"/>
            </a:p>
          </p:txBody>
        </p:sp>
      </p:grpSp>
      <p:grpSp>
        <p:nvGrpSpPr>
          <p:cNvPr id="28" name="Группа 27"/>
          <p:cNvGrpSpPr/>
          <p:nvPr/>
        </p:nvGrpSpPr>
        <p:grpSpPr>
          <a:xfrm>
            <a:off x="733597" y="3087085"/>
            <a:ext cx="8640803" cy="1015663"/>
            <a:chOff x="733597" y="1413641"/>
            <a:chExt cx="8640803" cy="1015663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733597" y="1416960"/>
              <a:ext cx="336446" cy="367282"/>
              <a:chOff x="5070764" y="1295681"/>
              <a:chExt cx="847898" cy="1035001"/>
            </a:xfrm>
          </p:grpSpPr>
          <p:sp>
            <p:nvSpPr>
              <p:cNvPr id="31" name="Овал 30"/>
              <p:cNvSpPr/>
              <p:nvPr/>
            </p:nvSpPr>
            <p:spPr>
              <a:xfrm>
                <a:off x="5070764" y="1398902"/>
                <a:ext cx="847898" cy="931778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ru-RU"/>
              </a:p>
            </p:txBody>
          </p:sp>
          <p:sp>
            <p:nvSpPr>
              <p:cNvPr id="32" name="Овал 31"/>
              <p:cNvSpPr/>
              <p:nvPr/>
            </p:nvSpPr>
            <p:spPr>
              <a:xfrm>
                <a:off x="5070764" y="1295681"/>
                <a:ext cx="847898" cy="1035001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ru-RU" sz="2000" dirty="0">
                    <a:latin typeface="Roboto Medium" panose="02000000000000000000" pitchFamily="2" charset="0"/>
                    <a:ea typeface="Roboto Medium" panose="02000000000000000000" pitchFamily="2" charset="0"/>
                    <a:cs typeface="Roboto Medium" panose="02000000000000000000" pitchFamily="2" charset="0"/>
                  </a:rPr>
                  <a:t>3</a:t>
                </a: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1157592" y="1413641"/>
              <a:ext cx="821680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spc="-1" dirty="0">
                  <a:solidFill>
                    <a:srgbClr val="000000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Roboto Medium" panose="02000000000000000000" pitchFamily="2" charset="0"/>
                </a:rPr>
                <a:t>Реализовать программный продукт для учета средств индивидуальной защиты</a:t>
              </a:r>
              <a:endParaRPr lang="ru-RU" sz="2000" dirty="0">
                <a:solidFill>
                  <a:srgbClr val="000000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endParaRPr>
            </a:p>
            <a:p>
              <a:endParaRPr lang="ru-RU" sz="2000" dirty="0"/>
            </a:p>
          </p:txBody>
        </p:sp>
      </p:grpSp>
      <p:grpSp>
        <p:nvGrpSpPr>
          <p:cNvPr id="33" name="Группа 32"/>
          <p:cNvGrpSpPr/>
          <p:nvPr/>
        </p:nvGrpSpPr>
        <p:grpSpPr>
          <a:xfrm>
            <a:off x="9286995" y="5457165"/>
            <a:ext cx="405728" cy="492443"/>
            <a:chOff x="11430147" y="5925200"/>
            <a:chExt cx="499358" cy="606083"/>
          </a:xfrm>
        </p:grpSpPr>
        <p:sp>
          <p:nvSpPr>
            <p:cNvPr id="34" name="Скругленный прямоугольник 33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1464583" y="5925200"/>
              <a:ext cx="367801" cy="606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6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7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905A110E-3CF5-13FF-8757-3770DD198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00" y="751601"/>
            <a:ext cx="8915040" cy="906398"/>
          </a:xfrm>
        </p:spPr>
        <p:txBody>
          <a:bodyPr/>
          <a:lstStyle/>
          <a:p>
            <a:pPr algn="ctr"/>
            <a:r>
              <a:rPr lang="ru-RU" sz="4800" dirty="0">
                <a:latin typeface="Bebas Neue Bold" panose="020B0606020202050201" pitchFamily="34" charset="-52"/>
                <a:ea typeface="Roboto Black" panose="02000000000000000000" pitchFamily="2" charset="0"/>
                <a:cs typeface="Roboto Black" panose="02000000000000000000" pitchFamily="2" charset="0"/>
              </a:rPr>
              <a:t>Существующие аналоги</a:t>
            </a:r>
          </a:p>
          <a:p>
            <a:endParaRPr lang="ru-RU" dirty="0">
              <a:latin typeface="Bebas Neue Bold" panose="020B0606020202050201" pitchFamily="34" charset="-52"/>
            </a:endParaRPr>
          </a:p>
        </p:txBody>
      </p:sp>
      <p:grpSp>
        <p:nvGrpSpPr>
          <p:cNvPr id="12" name="Группа 11"/>
          <p:cNvGrpSpPr/>
          <p:nvPr/>
        </p:nvGrpSpPr>
        <p:grpSpPr>
          <a:xfrm>
            <a:off x="539690" y="2408375"/>
            <a:ext cx="2837791" cy="1636058"/>
            <a:chOff x="692479" y="2628900"/>
            <a:chExt cx="2574596" cy="1255058"/>
          </a:xfrm>
        </p:grpSpPr>
        <p:sp>
          <p:nvSpPr>
            <p:cNvPr id="2" name="Скругленный прямоугольник 1"/>
            <p:cNvSpPr/>
            <p:nvPr/>
          </p:nvSpPr>
          <p:spPr>
            <a:xfrm>
              <a:off x="692479" y="2628900"/>
              <a:ext cx="2574596" cy="125505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1026" name="Picture 2" descr="Компания Центр 2М: М2М-сервис - IoT для вашего бизнеса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8307" y="2903911"/>
              <a:ext cx="1862940" cy="7050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Скругленный прямоугольник 9"/>
          <p:cNvSpPr/>
          <p:nvPr/>
        </p:nvSpPr>
        <p:spPr>
          <a:xfrm>
            <a:off x="3608649" y="3118127"/>
            <a:ext cx="2633662" cy="1636058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3" name="Группа 12"/>
          <p:cNvGrpSpPr/>
          <p:nvPr/>
        </p:nvGrpSpPr>
        <p:grpSpPr>
          <a:xfrm>
            <a:off x="6449730" y="2300097"/>
            <a:ext cx="3014663" cy="1852613"/>
            <a:chOff x="6637965" y="2539672"/>
            <a:chExt cx="2574596" cy="1433513"/>
          </a:xfrm>
        </p:grpSpPr>
        <p:sp>
          <p:nvSpPr>
            <p:cNvPr id="9" name="Скругленный прямоугольник 8"/>
            <p:cNvSpPr/>
            <p:nvPr/>
          </p:nvSpPr>
          <p:spPr>
            <a:xfrm>
              <a:off x="6637965" y="2628900"/>
              <a:ext cx="2574596" cy="125505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5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208506" y="2539672"/>
              <a:ext cx="1433513" cy="1433513"/>
            </a:xfrm>
            <a:prstGeom prst="rect">
              <a:avLst/>
            </a:prstGeom>
          </p:spPr>
        </p:pic>
      </p:grpSp>
      <p:grpSp>
        <p:nvGrpSpPr>
          <p:cNvPr id="14" name="Группа 13"/>
          <p:cNvGrpSpPr/>
          <p:nvPr/>
        </p:nvGrpSpPr>
        <p:grpSpPr>
          <a:xfrm>
            <a:off x="9286995" y="5457165"/>
            <a:ext cx="405728" cy="492443"/>
            <a:chOff x="11430147" y="5925200"/>
            <a:chExt cx="499358" cy="606083"/>
          </a:xfrm>
        </p:grpSpPr>
        <p:sp>
          <p:nvSpPr>
            <p:cNvPr id="15" name="Скругленный прямоугольник 14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464583" y="5925200"/>
              <a:ext cx="367801" cy="606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6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0208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800" dirty="0">
                <a:latin typeface="Bebas Neue Bold" panose="020B0606020202050201" pitchFamily="34" charset="-52"/>
              </a:rPr>
              <a:t>Преимущества и недостатки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51656" y="1672613"/>
            <a:ext cx="3804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Недостатки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3044" y="1672613"/>
            <a:ext cx="44369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Преимущества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:</a:t>
            </a:r>
          </a:p>
        </p:txBody>
      </p:sp>
      <p:grpSp>
        <p:nvGrpSpPr>
          <p:cNvPr id="7" name="Группа 6"/>
          <p:cNvGrpSpPr/>
          <p:nvPr/>
        </p:nvGrpSpPr>
        <p:grpSpPr>
          <a:xfrm>
            <a:off x="9286995" y="5457165"/>
            <a:ext cx="405728" cy="492443"/>
            <a:chOff x="11430147" y="5925200"/>
            <a:chExt cx="499358" cy="606083"/>
          </a:xfrm>
        </p:grpSpPr>
        <p:sp>
          <p:nvSpPr>
            <p:cNvPr id="8" name="Скругленный прямоугольник 7"/>
            <p:cNvSpPr/>
            <p:nvPr/>
          </p:nvSpPr>
          <p:spPr>
            <a:xfrm>
              <a:off x="11430147" y="5964573"/>
              <a:ext cx="499358" cy="506031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463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464583" y="5925200"/>
              <a:ext cx="367801" cy="606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600" dirty="0"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9</a:t>
              </a:r>
              <a:endParaRPr lang="ru-RU" sz="26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</p:grpSp>
      <p:sp>
        <p:nvSpPr>
          <p:cNvPr id="3" name="Овал 2"/>
          <p:cNvSpPr/>
          <p:nvPr/>
        </p:nvSpPr>
        <p:spPr>
          <a:xfrm>
            <a:off x="2188723" y="302822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788347" y="2093854"/>
            <a:ext cx="35808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Цена</a:t>
            </a:r>
          </a:p>
          <a:p>
            <a:r>
              <a:rPr lang="ru-RU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Более простая система распознавания </a:t>
            </a:r>
            <a:endParaRPr lang="en-US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51656" y="2093854"/>
            <a:ext cx="374514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Более точное распознавание деталей спецодежды у аналога от </a:t>
            </a:r>
            <a:r>
              <a:rPr lang="en-US" sz="2400" dirty="0" err="1"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Vizorlabs</a:t>
            </a:r>
            <a:endParaRPr lang="ru-RU" sz="2400" dirty="0"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endParaRPr lang="ru-RU" dirty="0"/>
          </a:p>
        </p:txBody>
      </p:sp>
      <p:sp>
        <p:nvSpPr>
          <p:cNvPr id="12" name="Овал 11"/>
          <p:cNvSpPr/>
          <p:nvPr/>
        </p:nvSpPr>
        <p:spPr>
          <a:xfrm>
            <a:off x="579099" y="2195833"/>
            <a:ext cx="224406" cy="227406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569810" y="2124870"/>
            <a:ext cx="110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1</a:t>
            </a:r>
            <a:endParaRPr lang="ru-RU" dirty="0"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14" name="Овал 13"/>
          <p:cNvSpPr/>
          <p:nvPr/>
        </p:nvSpPr>
        <p:spPr>
          <a:xfrm>
            <a:off x="579559" y="2589011"/>
            <a:ext cx="223485" cy="227406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/>
          <p:cNvSpPr txBox="1"/>
          <p:nvPr/>
        </p:nvSpPr>
        <p:spPr>
          <a:xfrm>
            <a:off x="573233" y="2518048"/>
            <a:ext cx="103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2</a:t>
            </a:r>
          </a:p>
        </p:txBody>
      </p:sp>
      <p:sp>
        <p:nvSpPr>
          <p:cNvPr id="17" name="Овал 16"/>
          <p:cNvSpPr/>
          <p:nvPr/>
        </p:nvSpPr>
        <p:spPr>
          <a:xfrm>
            <a:off x="5030047" y="2212262"/>
            <a:ext cx="223485" cy="227406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/>
          <p:cNvSpPr txBox="1"/>
          <p:nvPr/>
        </p:nvSpPr>
        <p:spPr>
          <a:xfrm>
            <a:off x="4994467" y="2136192"/>
            <a:ext cx="17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9577805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</TotalTime>
  <Words>641</Words>
  <Application>Microsoft Office PowerPoint</Application>
  <PresentationFormat>Лист A4 (210x297 мм)</PresentationFormat>
  <Paragraphs>129</Paragraphs>
  <Slides>15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15</vt:i4>
      </vt:variant>
    </vt:vector>
  </HeadingPairs>
  <TitlesOfParts>
    <vt:vector size="25" baseType="lpstr">
      <vt:lpstr>Times New Roman</vt:lpstr>
      <vt:lpstr>Calibri</vt:lpstr>
      <vt:lpstr>Roboto Medium</vt:lpstr>
      <vt:lpstr>Symbol</vt:lpstr>
      <vt:lpstr>Roboto Black</vt:lpstr>
      <vt:lpstr>Wingdings</vt:lpstr>
      <vt:lpstr>Bebas Neue Bold</vt:lpstr>
      <vt:lpstr>Arial</vt:lpstr>
      <vt:lpstr>Тема Office</vt:lpstr>
      <vt:lpstr>Тема Office</vt:lpstr>
      <vt:lpstr>Презентация PowerPoint</vt:lpstr>
      <vt:lpstr>Проблема</vt:lpstr>
      <vt:lpstr>Актуальность</vt:lpstr>
      <vt:lpstr>Целевая аудитория проекта</vt:lpstr>
      <vt:lpstr>Цель проекта</vt:lpstr>
      <vt:lpstr>Наше решение</vt:lpstr>
      <vt:lpstr>Задачи</vt:lpstr>
      <vt:lpstr>Существующие аналоги </vt:lpstr>
      <vt:lpstr>Преимущества и недостатки</vt:lpstr>
      <vt:lpstr>Стоимость серверов от VIZORLABS</vt:lpstr>
      <vt:lpstr>Стоимость наших серверов </vt:lpstr>
      <vt:lpstr>Общая стоимость проекта</vt:lpstr>
      <vt:lpstr>Даты работы</vt:lpstr>
      <vt:lpstr>Инструменты и источники</vt:lpstr>
      <vt:lpstr>Экологический аспект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Приоритетный проект</dc:title>
  <dc:subject/>
  <dc:creator>Asus</dc:creator>
  <dc:description/>
  <cp:lastModifiedBy>dmtr317744@gmail.com</cp:lastModifiedBy>
  <cp:revision>481</cp:revision>
  <dcterms:created xsi:type="dcterms:W3CDTF">2017-03-05T14:49:31Z</dcterms:created>
  <dcterms:modified xsi:type="dcterms:W3CDTF">2024-01-20T17:11:23Z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</vt:i4>
  </property>
  <property fmtid="{D5CDD505-2E9C-101B-9397-08002B2CF9AE}" pid="3" name="PresentationFormat">
    <vt:lpwstr>Лист A4 (210x297 мм)</vt:lpwstr>
  </property>
  <property fmtid="{D5CDD505-2E9C-101B-9397-08002B2CF9AE}" pid="4" name="Slides">
    <vt:i4>6</vt:i4>
  </property>
</Properties>
</file>

<file path=docProps/thumbnail.jpeg>
</file>